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89"/>
  </p:notesMasterIdLst>
  <p:sldIdLst>
    <p:sldId id="397" r:id="rId2"/>
    <p:sldId id="399" r:id="rId3"/>
    <p:sldId id="400" r:id="rId4"/>
    <p:sldId id="401" r:id="rId5"/>
    <p:sldId id="261" r:id="rId6"/>
    <p:sldId id="262" r:id="rId7"/>
    <p:sldId id="402" r:id="rId8"/>
    <p:sldId id="403" r:id="rId9"/>
    <p:sldId id="404" r:id="rId10"/>
    <p:sldId id="405" r:id="rId11"/>
    <p:sldId id="406" r:id="rId12"/>
    <p:sldId id="407" r:id="rId13"/>
    <p:sldId id="408" r:id="rId14"/>
    <p:sldId id="409" r:id="rId15"/>
    <p:sldId id="410" r:id="rId16"/>
    <p:sldId id="411" r:id="rId17"/>
    <p:sldId id="412" r:id="rId18"/>
    <p:sldId id="413" r:id="rId19"/>
    <p:sldId id="414" r:id="rId20"/>
    <p:sldId id="415" r:id="rId21"/>
    <p:sldId id="416" r:id="rId22"/>
    <p:sldId id="417" r:id="rId23"/>
    <p:sldId id="418" r:id="rId24"/>
    <p:sldId id="419" r:id="rId25"/>
    <p:sldId id="420" r:id="rId26"/>
    <p:sldId id="421" r:id="rId27"/>
    <p:sldId id="422" r:id="rId28"/>
    <p:sldId id="423" r:id="rId29"/>
    <p:sldId id="424" r:id="rId30"/>
    <p:sldId id="425" r:id="rId31"/>
    <p:sldId id="426" r:id="rId32"/>
    <p:sldId id="427" r:id="rId33"/>
    <p:sldId id="428" r:id="rId34"/>
    <p:sldId id="429" r:id="rId35"/>
    <p:sldId id="430" r:id="rId36"/>
    <p:sldId id="431" r:id="rId37"/>
    <p:sldId id="432" r:id="rId38"/>
    <p:sldId id="433" r:id="rId39"/>
    <p:sldId id="434" r:id="rId40"/>
    <p:sldId id="435" r:id="rId41"/>
    <p:sldId id="436" r:id="rId42"/>
    <p:sldId id="437" r:id="rId43"/>
    <p:sldId id="438" r:id="rId44"/>
    <p:sldId id="439" r:id="rId45"/>
    <p:sldId id="440" r:id="rId46"/>
    <p:sldId id="441" r:id="rId47"/>
    <p:sldId id="442" r:id="rId48"/>
    <p:sldId id="443" r:id="rId49"/>
    <p:sldId id="444" r:id="rId50"/>
    <p:sldId id="445" r:id="rId51"/>
    <p:sldId id="446" r:id="rId52"/>
    <p:sldId id="447" r:id="rId53"/>
    <p:sldId id="448" r:id="rId54"/>
    <p:sldId id="310" r:id="rId55"/>
    <p:sldId id="311" r:id="rId56"/>
    <p:sldId id="449" r:id="rId57"/>
    <p:sldId id="450" r:id="rId58"/>
    <p:sldId id="451" r:id="rId59"/>
    <p:sldId id="452" r:id="rId60"/>
    <p:sldId id="453" r:id="rId61"/>
    <p:sldId id="454" r:id="rId62"/>
    <p:sldId id="455" r:id="rId63"/>
    <p:sldId id="456" r:id="rId64"/>
    <p:sldId id="457" r:id="rId65"/>
    <p:sldId id="458" r:id="rId66"/>
    <p:sldId id="459" r:id="rId67"/>
    <p:sldId id="460" r:id="rId68"/>
    <p:sldId id="461" r:id="rId69"/>
    <p:sldId id="462" r:id="rId70"/>
    <p:sldId id="463" r:id="rId71"/>
    <p:sldId id="464" r:id="rId72"/>
    <p:sldId id="465" r:id="rId73"/>
    <p:sldId id="466" r:id="rId74"/>
    <p:sldId id="467" r:id="rId75"/>
    <p:sldId id="468" r:id="rId76"/>
    <p:sldId id="469" r:id="rId77"/>
    <p:sldId id="470" r:id="rId78"/>
    <p:sldId id="471" r:id="rId79"/>
    <p:sldId id="472" r:id="rId80"/>
    <p:sldId id="473" r:id="rId81"/>
    <p:sldId id="474" r:id="rId82"/>
    <p:sldId id="338" r:id="rId83"/>
    <p:sldId id="475" r:id="rId84"/>
    <p:sldId id="340" r:id="rId85"/>
    <p:sldId id="341" r:id="rId86"/>
    <p:sldId id="396" r:id="rId87"/>
    <p:sldId id="476" r:id="rId88"/>
  </p:sldIdLst>
  <p:sldSz cx="9144000" cy="5143500" type="screen16x9"/>
  <p:notesSz cx="6858000" cy="9144000"/>
  <p:embeddedFontLst>
    <p:embeddedFont>
      <p:font typeface="Inter Tight" panose="020B0604020202020204" charset="0"/>
      <p:regular r:id="rId90"/>
      <p:bold r:id="rId91"/>
      <p:italic r:id="rId92"/>
      <p:boldItalic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B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A38F0D-75B4-4F83-90C1-F855DF1D9359}">
  <a:tblStyle styleId="{BDA38F0D-75B4-4F83-90C1-F855DF1D935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186" y="29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2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6d8ae16512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" name="Google Shape;692;g36d8ae16512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6d8601be3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6d8601be3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6d8601be3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6d8601be3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6d8ae1651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6d8ae1651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6d8601be3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36d8601be3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6d8ae1651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6d8ae1651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6e38b16e4b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6e38b16e4b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6d8ae1651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6d8ae1651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6d8ae1651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6d8ae1651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6d8601be3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6d8601be3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6e38b16e4b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36e38b16e4b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6d8ae16512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6d8ae16512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6d8601be3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6d8601be32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6d8601be3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6d8601be3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6d8ae1651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36d8ae1651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6d8601be3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6d8601be3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6d8601be3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6d8601be3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6d8601be3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6d8601be3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6d8601be3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6d8601be3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6e38b16e4b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36e38b16e4b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6e38b16e4b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6e38b16e4b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6e38b16e4b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6e38b16e4b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6d8ae16512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6d8ae16512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6e38b16e4b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36e38b16e4b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6e38b16e4b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36e38b16e4b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6e38b16e4b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6e38b16e4b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362eb5a10f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362eb5a10f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62eb5a10f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362eb5a10f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362eb5a10f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362eb5a10f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36e38b16e4b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36e38b16e4b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62eb5a10f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362eb5a10f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362eb5a10f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362eb5a10f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62eb5a10f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62eb5a10f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6d8ae1651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6d8ae1651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362eb5a10f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362eb5a10f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62eb5a10f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362eb5a10f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62eb5a10f8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362eb5a10f8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62eb5a10f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362eb5a10f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362eb5a10f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362eb5a10f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362eb5a10f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362eb5a10f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362eb5a10f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362eb5a10f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362eb5a10f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362eb5a10f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362eb5a10f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362eb5a10f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62eb5a10f8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362eb5a10f8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6d8601be3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6d8601be3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62eb5a10f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362eb5a10f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62eb5a10f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362eb5a10f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36e2072a41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36e2072a41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36e2072a4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36e2072a4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362eb5a10f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362eb5a10f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62eb5a10f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362eb5a10f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362eb5a10f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362eb5a10f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3" name="Google Shape;11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https://openai-assistants-quickstart-one-pi.vercel.app/examples/basic-chat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36e38b16e4b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36e38b16e4b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6e38b16e4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36e38b16e4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6d8ae16512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6d8ae16512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36e38b16e4b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36e38b16e4b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36e38b16e4b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36e38b16e4b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36e38b16e4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36e38b16e4b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36e38b16e4b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36e38b16e4b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36e38b16e4b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36e38b16e4b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36e38b16e4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36e38b16e4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36e38b16e4b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36e38b16e4b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36e38b16e4b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36e38b16e4b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36e38b16e4b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36e38b16e4b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36e38b16e4b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36e38b16e4b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6d8601be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6d8601be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36e38b16e4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36e38b16e4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36e38b16e4b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36e38b16e4b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36e38b16e4b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36e38b16e4b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36e38b16e4b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36e38b16e4b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4" name="Google Shape;131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36e38b16e4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36e38b16e4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36e38b16e4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36e38b16e4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36e38b16e4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36e38b16e4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36e38b16e4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36e38b16e4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36e38b16e4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36e38b16e4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6d8601be3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6d8601be3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36e38b16e4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36e38b16e4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36e38b16e4b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36e38b16e4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36e38b16e4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36e38b16e4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36d8ae1651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36d8ae1651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36e38b16e4b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36e38b16e4b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36e38b16e4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36e38b16e4b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6d8601be3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6d8601be3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C">
  <p:cSld name="TITLE_AND_BODY_2_1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>
            <a:spLocks noGrp="1"/>
          </p:cNvSpPr>
          <p:nvPr>
            <p:ph type="pic" idx="2"/>
          </p:nvPr>
        </p:nvSpPr>
        <p:spPr>
          <a:xfrm>
            <a:off x="228600" y="228600"/>
            <a:ext cx="4690800" cy="46908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362500" y="640075"/>
            <a:ext cx="3467100" cy="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5279300" y="1901949"/>
            <a:ext cx="3550200" cy="2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G">
  <p:cSld name="TITLE_AND_BODY_2_1_1_1_1_1_1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>
            <a:spLocks noGrp="1"/>
          </p:cNvSpPr>
          <p:nvPr>
            <p:ph type="pic" idx="2"/>
          </p:nvPr>
        </p:nvSpPr>
        <p:spPr>
          <a:xfrm>
            <a:off x="4233672" y="228600"/>
            <a:ext cx="4690800" cy="46908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35571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228600" y="1600200"/>
            <a:ext cx="3557100" cy="3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4_1_B">
  <p:cSld name="CUSTOM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>
            <a:spLocks noGrp="1"/>
          </p:cNvSpPr>
          <p:nvPr>
            <p:ph type="pic" idx="2"/>
          </p:nvPr>
        </p:nvSpPr>
        <p:spPr>
          <a:xfrm>
            <a:off x="228600" y="2587752"/>
            <a:ext cx="2222100" cy="2222100"/>
          </a:xfrm>
          <a:prstGeom prst="teardrop">
            <a:avLst>
              <a:gd name="adj" fmla="val 100000"/>
            </a:avLst>
          </a:prstGeom>
          <a:noFill/>
          <a:ln>
            <a:noFill/>
          </a:ln>
        </p:spPr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01752" y="310896"/>
            <a:ext cx="2788800" cy="19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/>
          <p:nvPr/>
        </p:nvSpPr>
        <p:spPr>
          <a:xfrm>
            <a:off x="3209544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5"/>
          <p:cNvSpPr txBox="1"/>
          <p:nvPr/>
        </p:nvSpPr>
        <p:spPr>
          <a:xfrm>
            <a:off x="3209544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6117336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3"/>
          </p:nvPr>
        </p:nvSpPr>
        <p:spPr>
          <a:xfrm>
            <a:off x="6665976" y="374904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4"/>
          </p:nvPr>
        </p:nvSpPr>
        <p:spPr>
          <a:xfrm>
            <a:off x="666597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6117336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5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  <a:defRPr sz="1200"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○"/>
              <a:defRPr sz="1200"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■"/>
              <a:defRPr sz="1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overview" TargetMode="External"/><Relationship Id="rId7" Type="http://schemas.openxmlformats.org/officeDocument/2006/relationships/hyperlink" Target="https://openai-assistants-quickstart-one-pi.vercel.app/examples/basic-cha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lendly.com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vercel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frodriguez-sys?tab=repositories" TargetMode="Externa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assistan-config.ts/" TargetMode="Externa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frodriguez-sys?tab=repositories" TargetMode="External"/><Relationship Id="rId4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assistan-config.ts/" TargetMode="External"/><Relationship Id="rId4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drive.google.com/file/d/18Y79clyMf36QaXtbqRjOoucmlkLXQwS2/view?usp=drive_link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8"/>
          <p:cNvSpPr txBox="1">
            <a:spLocks noGrp="1"/>
          </p:cNvSpPr>
          <p:nvPr>
            <p:ph type="ctrTitle" idx="4294967295"/>
          </p:nvPr>
        </p:nvSpPr>
        <p:spPr>
          <a:xfrm>
            <a:off x="452625" y="1418844"/>
            <a:ext cx="8351700" cy="15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s" sz="3300" dirty="0"/>
              <a:t>Asistente y chatbot</a:t>
            </a:r>
            <a:endParaRPr sz="3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7" name="Google Shape;697;p38"/>
          <p:cNvCxnSpPr/>
          <p:nvPr/>
        </p:nvCxnSpPr>
        <p:spPr>
          <a:xfrm>
            <a:off x="2038725" y="2586553"/>
            <a:ext cx="51795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25" y="845000"/>
            <a:ext cx="8839200" cy="4162619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48"/>
          <p:cNvSpPr txBox="1"/>
          <p:nvPr/>
        </p:nvSpPr>
        <p:spPr>
          <a:xfrm>
            <a:off x="255775" y="168700"/>
            <a:ext cx="819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Asistente: tiene un conjunto de archivos para consultar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48"/>
          <p:cNvSpPr/>
          <p:nvPr/>
        </p:nvSpPr>
        <p:spPr>
          <a:xfrm>
            <a:off x="1559475" y="4245800"/>
            <a:ext cx="1711200" cy="330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67" name="Google Shape;767;p48"/>
          <p:cNvSpPr/>
          <p:nvPr/>
        </p:nvSpPr>
        <p:spPr>
          <a:xfrm>
            <a:off x="3270675" y="1648200"/>
            <a:ext cx="1711200" cy="219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68" name="Google Shape;768;p48"/>
          <p:cNvSpPr/>
          <p:nvPr/>
        </p:nvSpPr>
        <p:spPr>
          <a:xfrm>
            <a:off x="3209175" y="2513575"/>
            <a:ext cx="1711200" cy="219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69" name="Google Shape;769;p48"/>
          <p:cNvPicPr preferRelativeResize="0"/>
          <p:nvPr/>
        </p:nvPicPr>
        <p:blipFill rotWithShape="1">
          <a:blip r:embed="rId4">
            <a:alphaModFix/>
          </a:blip>
          <a:srcRect l="37059" t="28779" r="36761" b="28054"/>
          <a:stretch/>
        </p:blipFill>
        <p:spPr>
          <a:xfrm>
            <a:off x="8118700" y="168700"/>
            <a:ext cx="937027" cy="93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725" y="152400"/>
            <a:ext cx="688558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49"/>
          <p:cNvSpPr txBox="1"/>
          <p:nvPr/>
        </p:nvSpPr>
        <p:spPr>
          <a:xfrm>
            <a:off x="119325" y="152400"/>
            <a:ext cx="1955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Formato csv, pdf y txt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49"/>
          <p:cNvSpPr/>
          <p:nvPr/>
        </p:nvSpPr>
        <p:spPr>
          <a:xfrm>
            <a:off x="2160500" y="3328750"/>
            <a:ext cx="2179500" cy="219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77" name="Google Shape;777;p49"/>
          <p:cNvPicPr preferRelativeResize="0"/>
          <p:nvPr/>
        </p:nvPicPr>
        <p:blipFill rotWithShape="1">
          <a:blip r:embed="rId4">
            <a:alphaModFix/>
          </a:blip>
          <a:srcRect l="37059" t="28779" r="36761" b="28054"/>
          <a:stretch/>
        </p:blipFill>
        <p:spPr>
          <a:xfrm>
            <a:off x="7835851" y="395350"/>
            <a:ext cx="618952" cy="61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6775"/>
            <a:ext cx="8839200" cy="3764521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83" name="Google Shape;783;p50"/>
          <p:cNvSpPr txBox="1"/>
          <p:nvPr/>
        </p:nvSpPr>
        <p:spPr>
          <a:xfrm>
            <a:off x="119325" y="152400"/>
            <a:ext cx="4862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Formato txt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4" name="Google Shape;784;p50"/>
          <p:cNvPicPr preferRelativeResize="0"/>
          <p:nvPr/>
        </p:nvPicPr>
        <p:blipFill rotWithShape="1">
          <a:blip r:embed="rId4">
            <a:alphaModFix/>
          </a:blip>
          <a:srcRect t="52281" b="24774"/>
          <a:stretch/>
        </p:blipFill>
        <p:spPr>
          <a:xfrm>
            <a:off x="2258425" y="81100"/>
            <a:ext cx="6885576" cy="111017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8925"/>
            <a:ext cx="8839196" cy="4196761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51"/>
          <p:cNvSpPr txBox="1"/>
          <p:nvPr/>
        </p:nvSpPr>
        <p:spPr>
          <a:xfrm>
            <a:off x="119325" y="152400"/>
            <a:ext cx="2703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Probar el asistente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51"/>
          <p:cNvSpPr/>
          <p:nvPr/>
        </p:nvSpPr>
        <p:spPr>
          <a:xfrm>
            <a:off x="3270675" y="1648200"/>
            <a:ext cx="1711200" cy="219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92" name="Google Shape;792;p51"/>
          <p:cNvSpPr/>
          <p:nvPr/>
        </p:nvSpPr>
        <p:spPr>
          <a:xfrm>
            <a:off x="3270675" y="1983925"/>
            <a:ext cx="2953500" cy="1889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93" name="Google Shape;793;p51"/>
          <p:cNvPicPr preferRelativeResize="0"/>
          <p:nvPr/>
        </p:nvPicPr>
        <p:blipFill rotWithShape="1">
          <a:blip r:embed="rId4">
            <a:alphaModFix/>
          </a:blip>
          <a:srcRect l="37059" t="28779" r="36761" b="28054"/>
          <a:stretch/>
        </p:blipFill>
        <p:spPr>
          <a:xfrm>
            <a:off x="8468400" y="195500"/>
            <a:ext cx="523203" cy="52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50" y="1195075"/>
            <a:ext cx="3596974" cy="36849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99" name="Google Shape;799;p52"/>
          <p:cNvPicPr preferRelativeResize="0"/>
          <p:nvPr/>
        </p:nvPicPr>
        <p:blipFill rotWithShape="1">
          <a:blip r:embed="rId4">
            <a:alphaModFix/>
          </a:blip>
          <a:srcRect l="35737" t="9649" r="30040"/>
          <a:stretch/>
        </p:blipFill>
        <p:spPr>
          <a:xfrm>
            <a:off x="5877950" y="1071488"/>
            <a:ext cx="3137049" cy="3932099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00" name="Google Shape;800;p52"/>
          <p:cNvSpPr txBox="1"/>
          <p:nvPr/>
        </p:nvSpPr>
        <p:spPr>
          <a:xfrm>
            <a:off x="119325" y="152400"/>
            <a:ext cx="7357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Necesitamos que nuestros clientes accedan desde la </a:t>
            </a:r>
            <a:r>
              <a:rPr lang="es" sz="22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2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Queremos dejar un </a:t>
            </a:r>
            <a:r>
              <a:rPr lang="es" sz="22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</a:t>
            </a: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nuestra página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52"/>
          <p:cNvSpPr/>
          <p:nvPr/>
        </p:nvSpPr>
        <p:spPr>
          <a:xfrm>
            <a:off x="4059938" y="2264500"/>
            <a:ext cx="1670400" cy="81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02" name="Google Shape;802;p52"/>
          <p:cNvPicPr preferRelativeResize="0"/>
          <p:nvPr/>
        </p:nvPicPr>
        <p:blipFill rotWithShape="1">
          <a:blip r:embed="rId5">
            <a:alphaModFix/>
          </a:blip>
          <a:srcRect l="37059" t="28779" r="36761" b="28054"/>
          <a:stretch/>
        </p:blipFill>
        <p:spPr>
          <a:xfrm>
            <a:off x="8373301" y="1195074"/>
            <a:ext cx="478725" cy="47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3"/>
          <p:cNvSpPr txBox="1"/>
          <p:nvPr/>
        </p:nvSpPr>
        <p:spPr>
          <a:xfrm>
            <a:off x="2252550" y="1323500"/>
            <a:ext cx="4638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8" name="Google Shape;8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412" y="2501325"/>
            <a:ext cx="1127174" cy="112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4"/>
          <p:cNvSpPr txBox="1"/>
          <p:nvPr/>
        </p:nvSpPr>
        <p:spPr>
          <a:xfrm>
            <a:off x="343400" y="447775"/>
            <a:ext cx="2703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54"/>
          <p:cNvSpPr txBox="1"/>
          <p:nvPr/>
        </p:nvSpPr>
        <p:spPr>
          <a:xfrm>
            <a:off x="234250" y="1069450"/>
            <a:ext cx="86586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 </a:t>
            </a: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el proceso de hacer que una aplicación o sistema esté disponible para su uso por parte de los usuarios finales. Implica la configuración del </a:t>
            </a:r>
            <a:r>
              <a:rPr lang="es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la </a:t>
            </a:r>
            <a:r>
              <a:rPr lang="es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instalación </a:t>
            </a: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la </a:t>
            </a:r>
            <a:r>
              <a:rPr lang="e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aplicación</a:t>
            </a: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la </a:t>
            </a:r>
            <a:r>
              <a:rPr lang="e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configuración </a:t>
            </a: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la </a:t>
            </a:r>
            <a:r>
              <a:rPr lang="e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</a:t>
            </a: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la gestión de los recursos necesarios.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Una app siempre requiere de algún servicio 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Un </a:t>
            </a:r>
            <a:r>
              <a:rPr lang="es" b="1" i="1">
                <a:latin typeface="Calibri"/>
                <a:ea typeface="Calibri"/>
                <a:cs typeface="Calibri"/>
                <a:sym typeface="Calibri"/>
              </a:rPr>
              <a:t>servicio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es un componente que realiza operaciones en segundo plano, de manera continua, sin una interfaz de usuario visible. Se ejecuta en un </a:t>
            </a:r>
            <a:r>
              <a:rPr lang="es" b="1" i="1"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Un </a:t>
            </a:r>
            <a:r>
              <a:rPr lang="es" b="1" i="1">
                <a:latin typeface="Calibri"/>
                <a:ea typeface="Calibri"/>
                <a:cs typeface="Calibri"/>
                <a:sym typeface="Calibri"/>
              </a:rPr>
              <a:t>servidor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es simplemente una (o varias) computadora como la que usas actualmente. Modelos de computadora diseñados para </a:t>
            </a:r>
            <a:r>
              <a:rPr lang="es" i="1">
                <a:latin typeface="Calibri"/>
                <a:ea typeface="Calibri"/>
                <a:cs typeface="Calibri"/>
                <a:sym typeface="Calibri"/>
              </a:rPr>
              <a:t>hospedar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un conjunto de </a:t>
            </a:r>
            <a:r>
              <a:rPr lang="es" i="1">
                <a:latin typeface="Calibri"/>
                <a:ea typeface="Calibri"/>
                <a:cs typeface="Calibri"/>
                <a:sym typeface="Calibri"/>
              </a:rPr>
              <a:t>aplicaciones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que tiene gran demanda dentro de una </a:t>
            </a:r>
            <a:r>
              <a:rPr lang="es" i="1">
                <a:latin typeface="Calibri"/>
                <a:ea typeface="Calibri"/>
                <a:cs typeface="Calibri"/>
                <a:sym typeface="Calibri"/>
              </a:rPr>
              <a:t>red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5" name="Google Shape;8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150" y="50925"/>
            <a:ext cx="1127174" cy="112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55"/>
          <p:cNvSpPr txBox="1"/>
          <p:nvPr/>
        </p:nvSpPr>
        <p:spPr>
          <a:xfrm>
            <a:off x="1410450" y="152400"/>
            <a:ext cx="2703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Vercel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55"/>
          <p:cNvSpPr txBox="1"/>
          <p:nvPr/>
        </p:nvSpPr>
        <p:spPr>
          <a:xfrm>
            <a:off x="254625" y="904200"/>
            <a:ext cx="73854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Vercel es una plataforma para alojar los servidores que necesita una aplicación (servidor </a:t>
            </a:r>
            <a:r>
              <a:rPr lang="es" i="1">
                <a:latin typeface="Calibri"/>
                <a:ea typeface="Calibri"/>
                <a:cs typeface="Calibri"/>
                <a:sym typeface="Calibri"/>
              </a:rPr>
              <a:t>web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, servidores de aplicaciones, servidores de bases de datos, servidores de equilibrio de carga, etc.) de una manera menos costosa y más escalable que comprar máquinas físicas y alojarlas en un centro de datos.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2" name="Google Shape;8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513" y="1942625"/>
            <a:ext cx="6208966" cy="29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3150" y="50925"/>
            <a:ext cx="1127174" cy="112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337" y="50937"/>
            <a:ext cx="764226" cy="764226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55"/>
          <p:cNvSpPr/>
          <p:nvPr/>
        </p:nvSpPr>
        <p:spPr>
          <a:xfrm>
            <a:off x="4741125" y="3289000"/>
            <a:ext cx="2898900" cy="1369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826" name="Google Shape;826;p55"/>
          <p:cNvSpPr txBox="1"/>
          <p:nvPr/>
        </p:nvSpPr>
        <p:spPr>
          <a:xfrm>
            <a:off x="5767450" y="3346200"/>
            <a:ext cx="204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Proyecto deployado</a:t>
            </a:r>
            <a:endParaRPr sz="12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00" y="931400"/>
            <a:ext cx="8530551" cy="407705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56"/>
          <p:cNvSpPr txBox="1"/>
          <p:nvPr/>
        </p:nvSpPr>
        <p:spPr>
          <a:xfrm>
            <a:off x="323025" y="182950"/>
            <a:ext cx="7650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comenzar, registrarse y buscar un template (browse all templates)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56"/>
          <p:cNvSpPr/>
          <p:nvPr/>
        </p:nvSpPr>
        <p:spPr>
          <a:xfrm>
            <a:off x="4692950" y="4474675"/>
            <a:ext cx="1436100" cy="366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34" name="Google Shape;83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8662" y="182962"/>
            <a:ext cx="764226" cy="76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3175"/>
            <a:ext cx="8839201" cy="4224043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57"/>
          <p:cNvSpPr/>
          <p:nvPr/>
        </p:nvSpPr>
        <p:spPr>
          <a:xfrm>
            <a:off x="520350" y="2775575"/>
            <a:ext cx="1605000" cy="628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841" name="Google Shape;841;p57"/>
          <p:cNvSpPr/>
          <p:nvPr/>
        </p:nvSpPr>
        <p:spPr>
          <a:xfrm>
            <a:off x="2302500" y="2775575"/>
            <a:ext cx="2157900" cy="1888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42" name="Google Shape;84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12" y="182962"/>
            <a:ext cx="764226" cy="76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Material</a:t>
            </a:r>
            <a:endParaRPr b="1"/>
          </a:p>
        </p:txBody>
      </p:sp>
      <p:sp>
        <p:nvSpPr>
          <p:cNvPr id="709" name="Google Shape;709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 dirty="0">
                <a:solidFill>
                  <a:schemeClr val="dk1"/>
                </a:solidFill>
              </a:rPr>
              <a:t>Documentación de OpenAI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s" u="sng" dirty="0">
                <a:solidFill>
                  <a:schemeClr val="hlink"/>
                </a:solidFill>
                <a:hlinkClick r:id="rId3"/>
              </a:rPr>
              <a:t>https://platform.openai.com/docs/overview</a:t>
            </a:r>
            <a:endParaRPr dirty="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s" u="sng" dirty="0">
                <a:solidFill>
                  <a:schemeClr val="hlink"/>
                </a:solidFill>
              </a:rPr>
              <a:t>https://cookbook.openai.com/</a:t>
            </a:r>
            <a:endParaRPr u="sng" dirty="0">
              <a:solidFill>
                <a:schemeClr val="hlink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sng" dirty="0">
              <a:solidFill>
                <a:schemeClr val="hlink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 dirty="0">
                <a:solidFill>
                  <a:schemeClr val="dk1"/>
                </a:solidFill>
              </a:rPr>
              <a:t>Vercel: </a:t>
            </a:r>
            <a:r>
              <a:rPr lang="es" u="sng" dirty="0">
                <a:solidFill>
                  <a:schemeClr val="hlink"/>
                </a:solidFill>
                <a:hlinkClick r:id="rId4"/>
              </a:rPr>
              <a:t>https://vercel.com/</a:t>
            </a:r>
            <a:r>
              <a:rPr lang="es" dirty="0">
                <a:solidFill>
                  <a:schemeClr val="dk1"/>
                </a:solidFill>
              </a:rPr>
              <a:t> (para deployar el chatbot)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 dirty="0">
                <a:solidFill>
                  <a:schemeClr val="dk1"/>
                </a:solidFill>
              </a:rPr>
              <a:t>Github: </a:t>
            </a:r>
            <a:r>
              <a:rPr lang="es" u="sng" dirty="0">
                <a:solidFill>
                  <a:schemeClr val="hlink"/>
                </a:solidFill>
                <a:hlinkClick r:id="rId5"/>
              </a:rPr>
              <a:t>https://github.com/</a:t>
            </a:r>
            <a:r>
              <a:rPr lang="es" u="sng" dirty="0">
                <a:solidFill>
                  <a:schemeClr val="hlink"/>
                </a:solidFill>
              </a:rPr>
              <a:t> </a:t>
            </a:r>
            <a:r>
              <a:rPr lang="es" dirty="0">
                <a:solidFill>
                  <a:schemeClr val="dk1"/>
                </a:solidFill>
              </a:rPr>
              <a:t>(para el código fuente)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 dirty="0">
                <a:solidFill>
                  <a:schemeClr val="dk1"/>
                </a:solidFill>
              </a:rPr>
              <a:t>Calendly: </a:t>
            </a:r>
            <a:r>
              <a:rPr lang="es" u="sng" dirty="0">
                <a:solidFill>
                  <a:schemeClr val="hlink"/>
                </a:solidFill>
                <a:hlinkClick r:id="rId6"/>
              </a:rPr>
              <a:t>https://calendly.com</a:t>
            </a:r>
            <a:r>
              <a:rPr lang="es" u="sng" dirty="0">
                <a:solidFill>
                  <a:schemeClr val="hlink"/>
                </a:solidFill>
              </a:rPr>
              <a:t> </a:t>
            </a:r>
            <a:r>
              <a:rPr lang="es" dirty="0">
                <a:solidFill>
                  <a:schemeClr val="dk1"/>
                </a:solidFill>
              </a:rPr>
              <a:t>(opcional, para registrar eventos)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 dirty="0">
                <a:solidFill>
                  <a:schemeClr val="dk1"/>
                </a:solidFill>
              </a:rPr>
              <a:t>Chatbot. Pueden probarlo aqui: </a:t>
            </a:r>
            <a:r>
              <a:rPr lang="es" u="sng" dirty="0">
                <a:solidFill>
                  <a:schemeClr val="hlink"/>
                </a:solidFill>
                <a:hlinkClick r:id="rId7"/>
              </a:rPr>
              <a:t>https://openai-assistants-quickstart-one-pi.vercel.app/examples/basic-chat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7463"/>
            <a:ext cx="8839199" cy="4317886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58"/>
          <p:cNvSpPr txBox="1"/>
          <p:nvPr/>
        </p:nvSpPr>
        <p:spPr>
          <a:xfrm>
            <a:off x="323025" y="0"/>
            <a:ext cx="858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Elegir el template que conecta un asistente de Open AI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58"/>
          <p:cNvSpPr/>
          <p:nvPr/>
        </p:nvSpPr>
        <p:spPr>
          <a:xfrm>
            <a:off x="449300" y="3425600"/>
            <a:ext cx="1436100" cy="397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50" name="Google Shape;85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2862" y="206887"/>
            <a:ext cx="764226" cy="76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00" y="854850"/>
            <a:ext cx="8839199" cy="4288649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59"/>
          <p:cNvSpPr txBox="1"/>
          <p:nvPr/>
        </p:nvSpPr>
        <p:spPr>
          <a:xfrm>
            <a:off x="91300" y="182950"/>
            <a:ext cx="858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código será alojado en Git: crear cuenta en Github, GitLab o Bitbucket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59"/>
          <p:cNvSpPr/>
          <p:nvPr/>
        </p:nvSpPr>
        <p:spPr>
          <a:xfrm>
            <a:off x="2384475" y="3160800"/>
            <a:ext cx="2546400" cy="63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58" name="Google Shape;85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062" y="1164287"/>
            <a:ext cx="764226" cy="76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60"/>
          <p:cNvSpPr txBox="1"/>
          <p:nvPr/>
        </p:nvSpPr>
        <p:spPr>
          <a:xfrm>
            <a:off x="417600" y="345925"/>
            <a:ext cx="2703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60"/>
          <p:cNvSpPr txBox="1"/>
          <p:nvPr/>
        </p:nvSpPr>
        <p:spPr>
          <a:xfrm>
            <a:off x="417588" y="869125"/>
            <a:ext cx="7983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Github es un portal creado para alojar el código de las aplicaciones de cualquier desarrollador.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Ayuda a los desarrolladores a almacenar y administrar el código llevando un registro de cambios.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Como usuario puedes descargar programas o aplicaciones, y de la misma manera puedes aportar a su desarrollo ofreciendo mejoras y discutir las cuestiones que te interesan en foros temáticos.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5" name="Google Shape;86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63" y="1915825"/>
            <a:ext cx="8364877" cy="29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9120" y="72095"/>
            <a:ext cx="996325" cy="93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360321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61"/>
          <p:cNvSpPr/>
          <p:nvPr/>
        </p:nvSpPr>
        <p:spPr>
          <a:xfrm>
            <a:off x="2374300" y="2478375"/>
            <a:ext cx="4287900" cy="590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873" name="Google Shape;873;p61"/>
          <p:cNvSpPr/>
          <p:nvPr/>
        </p:nvSpPr>
        <p:spPr>
          <a:xfrm>
            <a:off x="2374300" y="3802050"/>
            <a:ext cx="4287900" cy="590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74" name="Google Shape;87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762" y="43912"/>
            <a:ext cx="764226" cy="764226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61"/>
          <p:cNvSpPr txBox="1"/>
          <p:nvPr/>
        </p:nvSpPr>
        <p:spPr>
          <a:xfrm>
            <a:off x="323800" y="2009525"/>
            <a:ext cx="16284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Luego de crear cuenta en Github, volver a Vercel, abrir el combo de Git Scope, instalar Vercel en Github. Seleccionar el usuario que crearon.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 en create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50" y="794725"/>
            <a:ext cx="8839200" cy="23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62"/>
          <p:cNvSpPr txBox="1"/>
          <p:nvPr/>
        </p:nvSpPr>
        <p:spPr>
          <a:xfrm>
            <a:off x="323025" y="182950"/>
            <a:ext cx="858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Ingresar la API Key de OpenAI </a:t>
            </a:r>
            <a:endParaRPr sz="2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62"/>
          <p:cNvSpPr/>
          <p:nvPr/>
        </p:nvSpPr>
        <p:spPr>
          <a:xfrm>
            <a:off x="4441825" y="1874775"/>
            <a:ext cx="22509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883" name="Google Shape;883;p62"/>
          <p:cNvSpPr/>
          <p:nvPr/>
        </p:nvSpPr>
        <p:spPr>
          <a:xfrm>
            <a:off x="3341450" y="2526250"/>
            <a:ext cx="22509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84" name="Google Shape;88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8887" y="62437"/>
            <a:ext cx="764226" cy="764226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62"/>
          <p:cNvSpPr txBox="1"/>
          <p:nvPr/>
        </p:nvSpPr>
        <p:spPr>
          <a:xfrm>
            <a:off x="276050" y="3276825"/>
            <a:ext cx="8715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Si no tienen, pueden usar esta </a:t>
            </a:r>
            <a:endParaRPr sz="12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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</a:t>
            </a:r>
            <a:endParaRPr sz="1200" b="1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886" name="Google Shape;886;p62"/>
          <p:cNvSpPr txBox="1"/>
          <p:nvPr/>
        </p:nvSpPr>
        <p:spPr>
          <a:xfrm>
            <a:off x="255225" y="4458425"/>
            <a:ext cx="871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Si quieren crearse una, recuerden que OpenAI factura las solicitudes API (desde 5 USD por mes) https://platform.openai.com/</a:t>
            </a:r>
            <a:endParaRPr sz="1200" b="1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4400"/>
            <a:ext cx="8839202" cy="4209457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63"/>
          <p:cNvSpPr/>
          <p:nvPr/>
        </p:nvSpPr>
        <p:spPr>
          <a:xfrm>
            <a:off x="3525225" y="3850025"/>
            <a:ext cx="22509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93" name="Google Shape;89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537" y="838362"/>
            <a:ext cx="764226" cy="764226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63"/>
          <p:cNvSpPr txBox="1"/>
          <p:nvPr/>
        </p:nvSpPr>
        <p:spPr>
          <a:xfrm>
            <a:off x="255225" y="4458425"/>
            <a:ext cx="871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Puede tardar hasta 2 min</a:t>
            </a:r>
            <a:endParaRPr sz="1200" b="1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1300"/>
            <a:ext cx="8839201" cy="427239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64"/>
          <p:cNvSpPr txBox="1"/>
          <p:nvPr/>
        </p:nvSpPr>
        <p:spPr>
          <a:xfrm>
            <a:off x="323025" y="182950"/>
            <a:ext cx="858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 chatbot está </a:t>
            </a:r>
            <a:r>
              <a:rPr lang="es" sz="22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casi </a:t>
            </a: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listo para responder preguntas</a:t>
            </a:r>
            <a:endParaRPr sz="2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1" name="Google Shape;90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8787" y="62437"/>
            <a:ext cx="764226" cy="76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5"/>
          <p:cNvSpPr txBox="1"/>
          <p:nvPr/>
        </p:nvSpPr>
        <p:spPr>
          <a:xfrm>
            <a:off x="2252550" y="1323500"/>
            <a:ext cx="46389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Vincular </a:t>
            </a:r>
            <a:r>
              <a:rPr lang="e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 </a:t>
            </a:r>
            <a:r>
              <a:rPr lang="es" sz="4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asistente</a:t>
            </a:r>
            <a:endParaRPr sz="4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6"/>
          <p:cNvSpPr txBox="1"/>
          <p:nvPr/>
        </p:nvSpPr>
        <p:spPr>
          <a:xfrm>
            <a:off x="1304825" y="256100"/>
            <a:ext cx="4012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s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vincular el asistente</a:t>
            </a: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deben copiar el id que figura en el asistente que crearon.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2" name="Google Shape;91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24" y="1002350"/>
            <a:ext cx="4738162" cy="396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66"/>
          <p:cNvSpPr/>
          <p:nvPr/>
        </p:nvSpPr>
        <p:spPr>
          <a:xfrm>
            <a:off x="1769325" y="2234850"/>
            <a:ext cx="3037800" cy="646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914" name="Google Shape;914;p66"/>
          <p:cNvSpPr txBox="1"/>
          <p:nvPr/>
        </p:nvSpPr>
        <p:spPr>
          <a:xfrm>
            <a:off x="5317725" y="2172150"/>
            <a:ext cx="36585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Pueden usar el que armamos en clase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asst_uqPtFjH7QuP5DopiBXCr0zlN</a:t>
            </a: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5" name="Google Shape;915;p66"/>
          <p:cNvPicPr preferRelativeResize="0"/>
          <p:nvPr/>
        </p:nvPicPr>
        <p:blipFill rotWithShape="1">
          <a:blip r:embed="rId4">
            <a:alphaModFix/>
          </a:blip>
          <a:srcRect l="37059" t="28779" r="36761" b="28054"/>
          <a:stretch/>
        </p:blipFill>
        <p:spPr>
          <a:xfrm>
            <a:off x="510700" y="256104"/>
            <a:ext cx="583716" cy="5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Google Shape;92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50" y="842275"/>
            <a:ext cx="8839202" cy="4301219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67"/>
          <p:cNvSpPr/>
          <p:nvPr/>
        </p:nvSpPr>
        <p:spPr>
          <a:xfrm>
            <a:off x="2520625" y="2571750"/>
            <a:ext cx="3037800" cy="30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922" name="Google Shape;922;p67"/>
          <p:cNvSpPr/>
          <p:nvPr/>
        </p:nvSpPr>
        <p:spPr>
          <a:xfrm>
            <a:off x="823675" y="1683900"/>
            <a:ext cx="1128300" cy="30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923" name="Google Shape;923;p67"/>
          <p:cNvSpPr/>
          <p:nvPr/>
        </p:nvSpPr>
        <p:spPr>
          <a:xfrm>
            <a:off x="987650" y="842275"/>
            <a:ext cx="1970100" cy="30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924" name="Google Shape;92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174" y="139974"/>
            <a:ext cx="746475" cy="7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67"/>
          <p:cNvSpPr txBox="1"/>
          <p:nvPr/>
        </p:nvSpPr>
        <p:spPr>
          <a:xfrm>
            <a:off x="1202075" y="231150"/>
            <a:ext cx="633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Luego van a Github, buscan el repositorio (openai-assistants-quickstart) desde su perfil.</a:t>
            </a:r>
            <a:endParaRPr/>
          </a:p>
        </p:txBody>
      </p:sp>
      <p:sp>
        <p:nvSpPr>
          <p:cNvPr id="926" name="Google Shape;926;p67"/>
          <p:cNvSpPr txBox="1"/>
          <p:nvPr/>
        </p:nvSpPr>
        <p:spPr>
          <a:xfrm>
            <a:off x="3490650" y="3883650"/>
            <a:ext cx="4876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Pueden reemplazar el nombre de mi perfil (es </a:t>
            </a:r>
            <a:r>
              <a:rPr lang="e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frodriguez-sys</a:t>
            </a: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por el suyo y usar este link </a:t>
            </a:r>
            <a:r>
              <a:rPr lang="e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https://github.com/</a:t>
            </a:r>
            <a:r>
              <a:rPr lang="es" sz="15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frodriguez-sys</a:t>
            </a:r>
            <a:r>
              <a:rPr lang="e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?tab=repositories</a:t>
            </a: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Asistente</a:t>
            </a:r>
            <a:endParaRPr b="1"/>
          </a:p>
        </p:txBody>
      </p:sp>
      <p:sp>
        <p:nvSpPr>
          <p:cNvPr id="715" name="Google Shape;715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Un asistente de OpenAI es una herramienta basada en modelos de lenguaje (como ChatGPT) que puede ser personalizada y configurada para realizar tareas específicas.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Es parte de la plataforma de OpenAI y permite que desarrolladores o usuarios sin conocimientos técnicos diseñen asistentes inteligentes que respondan de manera adecuada en distintos contextos, como: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Atención al cliente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Soporte técnico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Automatización de tareas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Asistencia educativa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Integración con APIs o servicios externos (como Make, Google Calendar, WhatsApp, etc.)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0500"/>
            <a:ext cx="8839199" cy="3831415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68"/>
          <p:cNvSpPr txBox="1"/>
          <p:nvPr/>
        </p:nvSpPr>
        <p:spPr>
          <a:xfrm>
            <a:off x="1121775" y="205175"/>
            <a:ext cx="6738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Pegan el id de asistente que copiaron, en la línea 1 del archivo de configuración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68"/>
          <p:cNvSpPr/>
          <p:nvPr/>
        </p:nvSpPr>
        <p:spPr>
          <a:xfrm>
            <a:off x="3974825" y="3212150"/>
            <a:ext cx="2832000" cy="30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934" name="Google Shape;934;p68"/>
          <p:cNvSpPr/>
          <p:nvPr/>
        </p:nvSpPr>
        <p:spPr>
          <a:xfrm>
            <a:off x="8147400" y="2902550"/>
            <a:ext cx="487800" cy="30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935" name="Google Shape;93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74" y="177274"/>
            <a:ext cx="746475" cy="7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68"/>
          <p:cNvSpPr txBox="1"/>
          <p:nvPr/>
        </p:nvSpPr>
        <p:spPr>
          <a:xfrm>
            <a:off x="2338200" y="4051650"/>
            <a:ext cx="68058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llegar al archivo, hacer clic en el repositorio, luego en la carpeta </a:t>
            </a:r>
            <a:r>
              <a:rPr lang="es" sz="13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r>
              <a:rPr lang="es" sz="13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luego en </a:t>
            </a:r>
            <a:r>
              <a:rPr lang="es" sz="1300" b="1" i="1">
                <a:solidFill>
                  <a:schemeClr val="hlink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/>
              </a:rPr>
              <a:t>assistan-config.ts</a:t>
            </a:r>
            <a:r>
              <a:rPr lang="es" sz="13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3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usar el link reemplazando su nombre de usuario: https://github.com/</a:t>
            </a:r>
            <a:r>
              <a:rPr lang="es" sz="1300" b="1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frodriguez-sys</a:t>
            </a:r>
            <a:r>
              <a:rPr lang="es" sz="13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/openai-assistants-quickstart/blob/main/app/assistant-config.ts</a:t>
            </a:r>
            <a:endParaRPr sz="13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3050"/>
            <a:ext cx="8839201" cy="2035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74" y="177274"/>
            <a:ext cx="746475" cy="7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69"/>
          <p:cNvSpPr txBox="1"/>
          <p:nvPr/>
        </p:nvSpPr>
        <p:spPr>
          <a:xfrm>
            <a:off x="1408800" y="320675"/>
            <a:ext cx="6738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guardar, commit changes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69"/>
          <p:cNvSpPr/>
          <p:nvPr/>
        </p:nvSpPr>
        <p:spPr>
          <a:xfrm>
            <a:off x="7731300" y="1131625"/>
            <a:ext cx="1329300" cy="30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945" name="Google Shape;94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7450" y="1760600"/>
            <a:ext cx="3313850" cy="338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6" name="Google Shape;946;p69"/>
          <p:cNvCxnSpPr/>
          <p:nvPr/>
        </p:nvCxnSpPr>
        <p:spPr>
          <a:xfrm flipH="1">
            <a:off x="7500150" y="1441225"/>
            <a:ext cx="895800" cy="3234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7" name="Google Shape;947;p69"/>
          <p:cNvSpPr/>
          <p:nvPr/>
        </p:nvSpPr>
        <p:spPr>
          <a:xfrm>
            <a:off x="6633150" y="4751550"/>
            <a:ext cx="1098300" cy="30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237" y="842075"/>
            <a:ext cx="7435525" cy="4195226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70"/>
          <p:cNvSpPr txBox="1"/>
          <p:nvPr/>
        </p:nvSpPr>
        <p:spPr>
          <a:xfrm>
            <a:off x="1085175" y="197575"/>
            <a:ext cx="673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Luego vamos al deploy. Para acceder a las configuraciones, clic en Rutime Logs u Observability o cualquiera de las otras opciones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4" name="Google Shape;95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78" y="197565"/>
            <a:ext cx="583724" cy="583724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70"/>
          <p:cNvSpPr/>
          <p:nvPr/>
        </p:nvSpPr>
        <p:spPr>
          <a:xfrm>
            <a:off x="932376" y="4660500"/>
            <a:ext cx="11490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956" name="Google Shape;956;p70"/>
          <p:cNvSpPr/>
          <p:nvPr/>
        </p:nvSpPr>
        <p:spPr>
          <a:xfrm>
            <a:off x="2853201" y="4660500"/>
            <a:ext cx="11490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957" name="Google Shape;957;p70"/>
          <p:cNvSpPr/>
          <p:nvPr/>
        </p:nvSpPr>
        <p:spPr>
          <a:xfrm>
            <a:off x="4572001" y="4660500"/>
            <a:ext cx="11490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958" name="Google Shape;958;p70"/>
          <p:cNvSpPr/>
          <p:nvPr/>
        </p:nvSpPr>
        <p:spPr>
          <a:xfrm>
            <a:off x="6458176" y="4660500"/>
            <a:ext cx="11490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6150"/>
            <a:ext cx="8839199" cy="4360143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71"/>
          <p:cNvSpPr txBox="1"/>
          <p:nvPr/>
        </p:nvSpPr>
        <p:spPr>
          <a:xfrm>
            <a:off x="323025" y="182950"/>
            <a:ext cx="858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Ingresar el ID del asistente</a:t>
            </a:r>
            <a:endParaRPr sz="2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71"/>
          <p:cNvSpPr/>
          <p:nvPr/>
        </p:nvSpPr>
        <p:spPr>
          <a:xfrm>
            <a:off x="2496500" y="2098175"/>
            <a:ext cx="9165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966" name="Google Shape;966;p71"/>
          <p:cNvSpPr/>
          <p:nvPr/>
        </p:nvSpPr>
        <p:spPr>
          <a:xfrm>
            <a:off x="5327975" y="947250"/>
            <a:ext cx="6519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967" name="Google Shape;96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8787" y="115212"/>
            <a:ext cx="764226" cy="76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Google Shape;97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00" y="763525"/>
            <a:ext cx="8839200" cy="4210388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72"/>
          <p:cNvSpPr txBox="1"/>
          <p:nvPr/>
        </p:nvSpPr>
        <p:spPr>
          <a:xfrm>
            <a:off x="323025" y="182950"/>
            <a:ext cx="858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Ingresar el ID del asistente</a:t>
            </a:r>
            <a:endParaRPr sz="2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72"/>
          <p:cNvSpPr/>
          <p:nvPr/>
        </p:nvSpPr>
        <p:spPr>
          <a:xfrm>
            <a:off x="255775" y="2016675"/>
            <a:ext cx="3452700" cy="909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975" name="Google Shape;975;p72"/>
          <p:cNvSpPr/>
          <p:nvPr/>
        </p:nvSpPr>
        <p:spPr>
          <a:xfrm>
            <a:off x="6489075" y="3075950"/>
            <a:ext cx="13242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976" name="Google Shape;976;p72"/>
          <p:cNvSpPr/>
          <p:nvPr/>
        </p:nvSpPr>
        <p:spPr>
          <a:xfrm>
            <a:off x="3810375" y="3167250"/>
            <a:ext cx="5700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977" name="Google Shape;977;p72"/>
          <p:cNvCxnSpPr>
            <a:stCxn id="975" idx="0"/>
            <a:endCxn id="974" idx="3"/>
          </p:cNvCxnSpPr>
          <p:nvPr/>
        </p:nvCxnSpPr>
        <p:spPr>
          <a:xfrm rot="10800000">
            <a:off x="3708375" y="2471750"/>
            <a:ext cx="3442800" cy="604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8" name="Google Shape;978;p72"/>
          <p:cNvCxnSpPr>
            <a:stCxn id="974" idx="2"/>
            <a:endCxn id="976" idx="1"/>
          </p:cNvCxnSpPr>
          <p:nvPr/>
        </p:nvCxnSpPr>
        <p:spPr>
          <a:xfrm>
            <a:off x="1982125" y="2926575"/>
            <a:ext cx="1828200" cy="429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9" name="Google Shape;979;p72"/>
          <p:cNvSpPr/>
          <p:nvPr/>
        </p:nvSpPr>
        <p:spPr>
          <a:xfrm>
            <a:off x="5541475" y="814475"/>
            <a:ext cx="13242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980" name="Google Shape;980;p72"/>
          <p:cNvSpPr/>
          <p:nvPr/>
        </p:nvSpPr>
        <p:spPr>
          <a:xfrm>
            <a:off x="978150" y="706150"/>
            <a:ext cx="13242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981" name="Google Shape;98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6370" y="425858"/>
            <a:ext cx="996325" cy="9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3262" y="512437"/>
            <a:ext cx="764226" cy="76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25" y="834825"/>
            <a:ext cx="8839201" cy="4226591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73"/>
          <p:cNvSpPr txBox="1"/>
          <p:nvPr/>
        </p:nvSpPr>
        <p:spPr>
          <a:xfrm>
            <a:off x="323025" y="182950"/>
            <a:ext cx="858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</a:t>
            </a:r>
            <a:endParaRPr sz="2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73"/>
          <p:cNvSpPr/>
          <p:nvPr/>
        </p:nvSpPr>
        <p:spPr>
          <a:xfrm>
            <a:off x="5755750" y="4399650"/>
            <a:ext cx="8148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990" name="Google Shape;99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312" y="182962"/>
            <a:ext cx="764226" cy="76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1350"/>
            <a:ext cx="8839200" cy="3199589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74"/>
          <p:cNvSpPr txBox="1"/>
          <p:nvPr/>
        </p:nvSpPr>
        <p:spPr>
          <a:xfrm>
            <a:off x="1431925" y="415200"/>
            <a:ext cx="6738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Terminamos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7" name="Google Shape;99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378" y="246978"/>
            <a:ext cx="583724" cy="583724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74"/>
          <p:cNvSpPr/>
          <p:nvPr/>
        </p:nvSpPr>
        <p:spPr>
          <a:xfrm>
            <a:off x="3318125" y="3068025"/>
            <a:ext cx="2379000" cy="326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999" name="Google Shape;999;p74"/>
          <p:cNvSpPr/>
          <p:nvPr/>
        </p:nvSpPr>
        <p:spPr>
          <a:xfrm>
            <a:off x="4510775" y="2665625"/>
            <a:ext cx="839400" cy="326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000" name="Google Shape;1000;p74"/>
          <p:cNvSpPr txBox="1"/>
          <p:nvPr/>
        </p:nvSpPr>
        <p:spPr>
          <a:xfrm>
            <a:off x="5791600" y="2979225"/>
            <a:ext cx="2933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para acceder al chatbot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1275"/>
            <a:ext cx="8839200" cy="4308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75"/>
          <p:cNvSpPr txBox="1"/>
          <p:nvPr/>
        </p:nvSpPr>
        <p:spPr>
          <a:xfrm>
            <a:off x="323025" y="182950"/>
            <a:ext cx="858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 chatbot está casi para responder preguntas</a:t>
            </a:r>
            <a:endParaRPr sz="2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75"/>
          <p:cNvSpPr/>
          <p:nvPr/>
        </p:nvSpPr>
        <p:spPr>
          <a:xfrm>
            <a:off x="3413175" y="2810775"/>
            <a:ext cx="2352600" cy="268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008" name="Google Shape;100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7362" y="62437"/>
            <a:ext cx="764226" cy="76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5050"/>
            <a:ext cx="8839200" cy="4238604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76"/>
          <p:cNvSpPr txBox="1"/>
          <p:nvPr/>
        </p:nvSpPr>
        <p:spPr>
          <a:xfrm>
            <a:off x="323025" y="182950"/>
            <a:ext cx="858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Nuestro chatbot está respondiendo preguntas</a:t>
            </a:r>
            <a:endParaRPr sz="2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5" name="Google Shape;101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7362" y="115212"/>
            <a:ext cx="764226" cy="76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102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775" y="1050125"/>
            <a:ext cx="6924675" cy="34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77"/>
          <p:cNvSpPr txBox="1"/>
          <p:nvPr/>
        </p:nvSpPr>
        <p:spPr>
          <a:xfrm>
            <a:off x="323025" y="182950"/>
            <a:ext cx="858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Queremos que agende turnos</a:t>
            </a:r>
            <a:endParaRPr sz="2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2" name="Google Shape;102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8787" y="182962"/>
            <a:ext cx="764226" cy="76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16625"/>
            <a:ext cx="8839201" cy="2944234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42"/>
          <p:cNvSpPr txBox="1">
            <a:spLocks noGrp="1"/>
          </p:cNvSpPr>
          <p:nvPr>
            <p:ph type="body" idx="4294967295"/>
          </p:nvPr>
        </p:nvSpPr>
        <p:spPr>
          <a:xfrm>
            <a:off x="311700" y="4169150"/>
            <a:ext cx="8520600" cy="7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Extraído de la documentación oficial de Open AI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1300"/>
            <a:ext cx="8839199" cy="4363821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78"/>
          <p:cNvSpPr txBox="1"/>
          <p:nvPr/>
        </p:nvSpPr>
        <p:spPr>
          <a:xfrm>
            <a:off x="323025" y="182950"/>
            <a:ext cx="858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Opción: Calendly</a:t>
            </a:r>
            <a:endParaRPr sz="2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001" y="267600"/>
            <a:ext cx="6675425" cy="44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79"/>
          <p:cNvSpPr txBox="1"/>
          <p:nvPr/>
        </p:nvSpPr>
        <p:spPr>
          <a:xfrm>
            <a:off x="323025" y="182950"/>
            <a:ext cx="858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Calendly</a:t>
            </a:r>
            <a:endParaRPr sz="2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79"/>
          <p:cNvSpPr txBox="1"/>
          <p:nvPr/>
        </p:nvSpPr>
        <p:spPr>
          <a:xfrm>
            <a:off x="142575" y="1375000"/>
            <a:ext cx="2472000" cy="3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Programamos espacios de turnos.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Podemos sincronizar con nuestro calendario para que Calendly agende turnos.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Si nuestro calendar tiene agendado un evento externo, por ejemplo, una visita al médico, Calendly no mostrará el horario del evento como disponible.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000625" cy="16192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41" name="Google Shape;104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4350" y="1911100"/>
            <a:ext cx="3821738" cy="3067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2" name="Google Shape;1042;p80"/>
          <p:cNvSpPr txBox="1"/>
          <p:nvPr/>
        </p:nvSpPr>
        <p:spPr>
          <a:xfrm>
            <a:off x="5326800" y="1282600"/>
            <a:ext cx="2472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Incorporamos el </a:t>
            </a:r>
            <a:r>
              <a:rPr lang="es" i="1">
                <a:latin typeface="Calibri"/>
                <a:ea typeface="Calibri"/>
                <a:cs typeface="Calibri"/>
                <a:sym typeface="Calibri"/>
              </a:rPr>
              <a:t>link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a las instrucciones del asistente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80"/>
          <p:cNvSpPr/>
          <p:nvPr/>
        </p:nvSpPr>
        <p:spPr>
          <a:xfrm>
            <a:off x="5215925" y="4450575"/>
            <a:ext cx="8148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044" name="Google Shape;1044;p80"/>
          <p:cNvSpPr/>
          <p:nvPr/>
        </p:nvSpPr>
        <p:spPr>
          <a:xfrm>
            <a:off x="235025" y="1282600"/>
            <a:ext cx="47466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1045" name="Google Shape;1045;p80"/>
          <p:cNvCxnSpPr/>
          <p:nvPr/>
        </p:nvCxnSpPr>
        <p:spPr>
          <a:xfrm rot="10800000">
            <a:off x="4737100" y="1734950"/>
            <a:ext cx="702900" cy="2617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6" name="Google Shape;1046;p80"/>
          <p:cNvSpPr txBox="1"/>
          <p:nvPr/>
        </p:nvSpPr>
        <p:spPr>
          <a:xfrm>
            <a:off x="5264375" y="152400"/>
            <a:ext cx="119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OPEN AI</a:t>
            </a:r>
            <a:endParaRPr sz="12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047" name="Google Shape;1047;p80"/>
          <p:cNvPicPr preferRelativeResize="0"/>
          <p:nvPr/>
        </p:nvPicPr>
        <p:blipFill rotWithShape="1">
          <a:blip r:embed="rId5">
            <a:alphaModFix/>
          </a:blip>
          <a:srcRect l="37059" t="28779" r="36761" b="28054"/>
          <a:stretch/>
        </p:blipFill>
        <p:spPr>
          <a:xfrm>
            <a:off x="5264375" y="152400"/>
            <a:ext cx="937027" cy="93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0525" y="4324650"/>
            <a:ext cx="210502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1053;p81"/>
          <p:cNvPicPr preferRelativeResize="0"/>
          <p:nvPr/>
        </p:nvPicPr>
        <p:blipFill rotWithShape="1">
          <a:blip r:embed="rId3">
            <a:alphaModFix/>
          </a:blip>
          <a:srcRect l="22450" t="5159"/>
          <a:stretch/>
        </p:blipFill>
        <p:spPr>
          <a:xfrm>
            <a:off x="2323350" y="706150"/>
            <a:ext cx="5068574" cy="42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81"/>
          <p:cNvSpPr txBox="1"/>
          <p:nvPr/>
        </p:nvSpPr>
        <p:spPr>
          <a:xfrm>
            <a:off x="323025" y="182950"/>
            <a:ext cx="858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Ahora nuestros clientes pueden programar citas por medio del chatbot</a:t>
            </a:r>
            <a:endParaRPr sz="2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5" name="Google Shape;105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3812" y="1058862"/>
            <a:ext cx="764226" cy="76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224" y="822625"/>
            <a:ext cx="7569749" cy="420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82"/>
          <p:cNvSpPr txBox="1"/>
          <p:nvPr/>
        </p:nvSpPr>
        <p:spPr>
          <a:xfrm>
            <a:off x="323025" y="182950"/>
            <a:ext cx="858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cliente selecciona el día y horario. </a:t>
            </a:r>
            <a:endParaRPr sz="2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2" name="Google Shape;106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6975" y="77500"/>
            <a:ext cx="210502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83"/>
          <p:cNvPicPr preferRelativeResize="0"/>
          <p:nvPr/>
        </p:nvPicPr>
        <p:blipFill rotWithShape="1">
          <a:blip r:embed="rId3">
            <a:alphaModFix/>
          </a:blip>
          <a:srcRect t="7019"/>
          <a:stretch/>
        </p:blipFill>
        <p:spPr>
          <a:xfrm>
            <a:off x="987600" y="492275"/>
            <a:ext cx="7999976" cy="4498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83"/>
          <p:cNvSpPr txBox="1"/>
          <p:nvPr/>
        </p:nvSpPr>
        <p:spPr>
          <a:xfrm>
            <a:off x="282000" y="244075"/>
            <a:ext cx="858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cliente introduce su nombre, su correo y opcionalmente detalles</a:t>
            </a:r>
            <a:endParaRPr sz="2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9" name="Google Shape;106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6975" y="4243225"/>
            <a:ext cx="210502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000" y="152400"/>
            <a:ext cx="405931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84"/>
          <p:cNvSpPr txBox="1"/>
          <p:nvPr/>
        </p:nvSpPr>
        <p:spPr>
          <a:xfrm>
            <a:off x="282000" y="244075"/>
            <a:ext cx="858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cliente programó su cita</a:t>
            </a:r>
            <a:endParaRPr sz="2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6" name="Google Shape;107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850" y="943225"/>
            <a:ext cx="210502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75" y="827075"/>
            <a:ext cx="8839200" cy="4161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85"/>
          <p:cNvSpPr txBox="1"/>
          <p:nvPr/>
        </p:nvSpPr>
        <p:spPr>
          <a:xfrm>
            <a:off x="282000" y="244075"/>
            <a:ext cx="858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cliente programó su cita y quedó registrada en nuestra cuenta</a:t>
            </a:r>
            <a:endParaRPr sz="2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850" y="156875"/>
            <a:ext cx="6562725" cy="1847850"/>
          </a:xfrm>
          <a:prstGeom prst="rect">
            <a:avLst/>
          </a:prstGeom>
          <a:noFill/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88" name="Google Shape;108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175" y="2474750"/>
            <a:ext cx="5460253" cy="25793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89" name="Google Shape;1089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0925" y="2474750"/>
            <a:ext cx="1796250" cy="23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86"/>
          <p:cNvSpPr txBox="1"/>
          <p:nvPr/>
        </p:nvSpPr>
        <p:spPr>
          <a:xfrm>
            <a:off x="282000" y="244075"/>
            <a:ext cx="858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Otro cliente</a:t>
            </a:r>
            <a:endParaRPr sz="2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86"/>
          <p:cNvSpPr txBox="1"/>
          <p:nvPr/>
        </p:nvSpPr>
        <p:spPr>
          <a:xfrm>
            <a:off x="6527525" y="2233050"/>
            <a:ext cx="2416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latin typeface="Calibri"/>
                <a:ea typeface="Calibri"/>
                <a:cs typeface="Calibri"/>
                <a:sym typeface="Calibri"/>
              </a:rPr>
              <a:t>El turno de las 14.00 ya no está disponible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86"/>
          <p:cNvSpPr txBox="1"/>
          <p:nvPr/>
        </p:nvSpPr>
        <p:spPr>
          <a:xfrm>
            <a:off x="1894775" y="2757025"/>
            <a:ext cx="15999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latin typeface="Calibri"/>
                <a:ea typeface="Calibri"/>
                <a:cs typeface="Calibri"/>
                <a:sym typeface="Calibri"/>
              </a:rPr>
              <a:t>Personalizamos la agenda con nuestro logo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3" name="Google Shape;1093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3850" y="4171925"/>
            <a:ext cx="21050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9937" y="957012"/>
            <a:ext cx="764226" cy="76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00" y="590550"/>
            <a:ext cx="8524875" cy="4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525" y="590550"/>
            <a:ext cx="3207175" cy="42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87"/>
          <p:cNvSpPr txBox="1"/>
          <p:nvPr/>
        </p:nvSpPr>
        <p:spPr>
          <a:xfrm>
            <a:off x="213525" y="152400"/>
            <a:ext cx="858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Pepe agenda un turno</a:t>
            </a:r>
            <a:endParaRPr sz="2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00" y="544625"/>
            <a:ext cx="8839204" cy="3487342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43"/>
          <p:cNvSpPr txBox="1">
            <a:spLocks noGrp="1"/>
          </p:cNvSpPr>
          <p:nvPr>
            <p:ph type="body" idx="4294967295"/>
          </p:nvPr>
        </p:nvSpPr>
        <p:spPr>
          <a:xfrm>
            <a:off x="311700" y="4169150"/>
            <a:ext cx="8520600" cy="7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Extraído de la documentación oficial de Open AI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725" y="759613"/>
            <a:ext cx="5029200" cy="39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88"/>
          <p:cNvSpPr txBox="1"/>
          <p:nvPr/>
        </p:nvSpPr>
        <p:spPr>
          <a:xfrm>
            <a:off x="213525" y="152400"/>
            <a:ext cx="858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Pepe programó su cita. Le llegará la invitación a su correo.</a:t>
            </a:r>
            <a:endParaRPr sz="2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243"/>
            <a:ext cx="9144001" cy="3494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000" y="531175"/>
            <a:ext cx="3657600" cy="4485111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89"/>
          <p:cNvSpPr txBox="1"/>
          <p:nvPr/>
        </p:nvSpPr>
        <p:spPr>
          <a:xfrm>
            <a:off x="213525" y="152400"/>
            <a:ext cx="4900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nosotros sincronizamos nuestro calendario, el evento queda registrado</a:t>
            </a:r>
            <a:endParaRPr sz="2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5" name="Google Shape;1115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9764" y="-2"/>
            <a:ext cx="861884" cy="8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90"/>
          <p:cNvSpPr txBox="1"/>
          <p:nvPr/>
        </p:nvSpPr>
        <p:spPr>
          <a:xfrm>
            <a:off x="213525" y="152400"/>
            <a:ext cx="4900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Cancelación por parte del cliente</a:t>
            </a:r>
            <a:endParaRPr sz="2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1" name="Google Shape;112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89" y="998148"/>
            <a:ext cx="861884" cy="8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1102" y="226913"/>
            <a:ext cx="3118500" cy="468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461" y="818223"/>
            <a:ext cx="7428514" cy="39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91"/>
          <p:cNvSpPr/>
          <p:nvPr/>
        </p:nvSpPr>
        <p:spPr>
          <a:xfrm rot="10800000" flipH="1">
            <a:off x="6010375" y="1459925"/>
            <a:ext cx="1629600" cy="162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29" name="Google Shape;1129;p91"/>
          <p:cNvSpPr txBox="1"/>
          <p:nvPr/>
        </p:nvSpPr>
        <p:spPr>
          <a:xfrm>
            <a:off x="282000" y="244075"/>
            <a:ext cx="858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Opcionalmente notifica cuando el cliente cancela la cita</a:t>
            </a:r>
            <a:endParaRPr sz="2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0" name="Google Shape;1130;p91"/>
          <p:cNvPicPr preferRelativeResize="0"/>
          <p:nvPr/>
        </p:nvPicPr>
        <p:blipFill rotWithShape="1">
          <a:blip r:embed="rId4">
            <a:alphaModFix/>
          </a:blip>
          <a:srcRect l="13916" t="17108" r="12877" b="25227"/>
          <a:stretch/>
        </p:blipFill>
        <p:spPr>
          <a:xfrm>
            <a:off x="7639975" y="-8675"/>
            <a:ext cx="1212641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650" y="0"/>
            <a:ext cx="294100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109" y="0"/>
            <a:ext cx="3355057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92"/>
          <p:cNvSpPr txBox="1"/>
          <p:nvPr/>
        </p:nvSpPr>
        <p:spPr>
          <a:xfrm>
            <a:off x="213875" y="1028700"/>
            <a:ext cx="2089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Podemos personalizar el form</a:t>
            </a:r>
            <a:endParaRPr sz="2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92"/>
          <p:cNvSpPr/>
          <p:nvPr/>
        </p:nvSpPr>
        <p:spPr>
          <a:xfrm>
            <a:off x="2442249" y="2077025"/>
            <a:ext cx="27534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00" y="661675"/>
            <a:ext cx="8839201" cy="4008708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93"/>
          <p:cNvSpPr txBox="1"/>
          <p:nvPr/>
        </p:nvSpPr>
        <p:spPr>
          <a:xfrm>
            <a:off x="315725" y="71300"/>
            <a:ext cx="659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</a:t>
            </a:r>
            <a:r>
              <a:rPr lang="es" sz="22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workflows</a:t>
            </a:r>
            <a:endParaRPr sz="2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2975"/>
            <a:ext cx="8839199" cy="4353537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94"/>
          <p:cNvSpPr txBox="1"/>
          <p:nvPr/>
        </p:nvSpPr>
        <p:spPr>
          <a:xfrm>
            <a:off x="315725" y="71300"/>
            <a:ext cx="6591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Integrar otras </a:t>
            </a:r>
            <a:r>
              <a:rPr lang="es" sz="22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apps</a:t>
            </a:r>
            <a:endParaRPr sz="22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95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871588" y="371738"/>
            <a:ext cx="7400825" cy="44000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56" name="Google Shape;1156;p95"/>
          <p:cNvSpPr txBox="1">
            <a:spLocks noGrp="1"/>
          </p:cNvSpPr>
          <p:nvPr>
            <p:ph type="title" idx="4294967295"/>
          </p:nvPr>
        </p:nvSpPr>
        <p:spPr>
          <a:xfrm>
            <a:off x="1065650" y="3430025"/>
            <a:ext cx="72069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Consideraciones importantes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Google Shape;116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273" y="1787047"/>
            <a:ext cx="3143850" cy="2079652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96"/>
          <p:cNvSpPr txBox="1"/>
          <p:nvPr/>
        </p:nvSpPr>
        <p:spPr>
          <a:xfrm>
            <a:off x="3060900" y="217200"/>
            <a:ext cx="2838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vez creado el asistente, podemos usarlo desde varias aplicaciones. Por ejemplo, desde Make.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3" name="Google Shape;1163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675" y="152400"/>
            <a:ext cx="283838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9200" y="152400"/>
            <a:ext cx="314384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96"/>
          <p:cNvPicPr preferRelativeResize="0"/>
          <p:nvPr/>
        </p:nvPicPr>
        <p:blipFill rotWithShape="1">
          <a:blip r:embed="rId6">
            <a:alphaModFix/>
          </a:blip>
          <a:srcRect l="37059" t="28779" r="36761" b="28054"/>
          <a:stretch/>
        </p:blipFill>
        <p:spPr>
          <a:xfrm>
            <a:off x="3419450" y="4328354"/>
            <a:ext cx="583716" cy="5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8352" y="4328350"/>
            <a:ext cx="620168" cy="5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97"/>
          <p:cNvSpPr txBox="1"/>
          <p:nvPr/>
        </p:nvSpPr>
        <p:spPr>
          <a:xfrm>
            <a:off x="287650" y="240350"/>
            <a:ext cx="4013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Incluso podemos replicar el asistente como se muestra en la imagen. Aunque no queda guardado. Desaparece luego de la ejecución.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2" name="Google Shape;117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29" y="1304279"/>
            <a:ext cx="4013150" cy="26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854" y="152400"/>
            <a:ext cx="4629745" cy="4148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97"/>
          <p:cNvPicPr preferRelativeResize="0"/>
          <p:nvPr/>
        </p:nvPicPr>
        <p:blipFill rotWithShape="1">
          <a:blip r:embed="rId5">
            <a:alphaModFix/>
          </a:blip>
          <a:srcRect b="33257"/>
          <a:stretch/>
        </p:blipFill>
        <p:spPr>
          <a:xfrm>
            <a:off x="6395975" y="3226425"/>
            <a:ext cx="2595625" cy="15687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5" name="Google Shape;1175;p97"/>
          <p:cNvCxnSpPr/>
          <p:nvPr/>
        </p:nvCxnSpPr>
        <p:spPr>
          <a:xfrm rot="10800000" flipH="1">
            <a:off x="3824550" y="2826050"/>
            <a:ext cx="2982000" cy="566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76" name="Google Shape;1176;p97"/>
          <p:cNvPicPr preferRelativeResize="0"/>
          <p:nvPr/>
        </p:nvPicPr>
        <p:blipFill rotWithShape="1">
          <a:blip r:embed="rId6">
            <a:alphaModFix/>
          </a:blip>
          <a:srcRect l="37059" t="28779" r="36761" b="28054"/>
          <a:stretch/>
        </p:blipFill>
        <p:spPr>
          <a:xfrm>
            <a:off x="287650" y="4211529"/>
            <a:ext cx="583716" cy="5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5050" y="4211525"/>
            <a:ext cx="583725" cy="5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00" y="544625"/>
            <a:ext cx="8839204" cy="3487342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44"/>
          <p:cNvSpPr txBox="1">
            <a:spLocks noGrp="1"/>
          </p:cNvSpPr>
          <p:nvPr>
            <p:ph type="body" idx="4294967295"/>
          </p:nvPr>
        </p:nvSpPr>
        <p:spPr>
          <a:xfrm>
            <a:off x="311700" y="4169150"/>
            <a:ext cx="8520600" cy="7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Extraído de la documentación oficial de Open AI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4" name="Google Shape;734;p44"/>
          <p:cNvSpPr txBox="1">
            <a:spLocks noGrp="1"/>
          </p:cNvSpPr>
          <p:nvPr>
            <p:ph type="body" idx="4294967295"/>
          </p:nvPr>
        </p:nvSpPr>
        <p:spPr>
          <a:xfrm>
            <a:off x="555750" y="410450"/>
            <a:ext cx="2765700" cy="7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aquí es donde guardaremos los archivos de FAQs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98"/>
          <p:cNvSpPr txBox="1"/>
          <p:nvPr/>
        </p:nvSpPr>
        <p:spPr>
          <a:xfrm>
            <a:off x="2252550" y="1323500"/>
            <a:ext cx="46389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Cambiar API KEY de OPENAI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" name="Google Shape;118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237" y="842075"/>
            <a:ext cx="7435525" cy="4195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99"/>
          <p:cNvSpPr txBox="1"/>
          <p:nvPr/>
        </p:nvSpPr>
        <p:spPr>
          <a:xfrm>
            <a:off x="1085175" y="197575"/>
            <a:ext cx="673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acceder a las configuraciones del deploy, clic en Rutime Logs u Observability o cualquiera de las otras opciones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9" name="Google Shape;118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78" y="197565"/>
            <a:ext cx="583724" cy="58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99"/>
          <p:cNvSpPr/>
          <p:nvPr/>
        </p:nvSpPr>
        <p:spPr>
          <a:xfrm>
            <a:off x="932376" y="4660500"/>
            <a:ext cx="11490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91" name="Google Shape;1191;p99"/>
          <p:cNvSpPr/>
          <p:nvPr/>
        </p:nvSpPr>
        <p:spPr>
          <a:xfrm>
            <a:off x="2853201" y="4660500"/>
            <a:ext cx="11490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92" name="Google Shape;1192;p99"/>
          <p:cNvSpPr/>
          <p:nvPr/>
        </p:nvSpPr>
        <p:spPr>
          <a:xfrm>
            <a:off x="4572001" y="4660500"/>
            <a:ext cx="11490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93" name="Google Shape;1193;p99"/>
          <p:cNvSpPr/>
          <p:nvPr/>
        </p:nvSpPr>
        <p:spPr>
          <a:xfrm>
            <a:off x="6458176" y="4660500"/>
            <a:ext cx="11490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" name="Google Shape;1198;p100"/>
          <p:cNvPicPr preferRelativeResize="0"/>
          <p:nvPr/>
        </p:nvPicPr>
        <p:blipFill rotWithShape="1">
          <a:blip r:embed="rId3">
            <a:alphaModFix/>
          </a:blip>
          <a:srcRect b="12226"/>
          <a:stretch/>
        </p:blipFill>
        <p:spPr>
          <a:xfrm>
            <a:off x="152400" y="1048100"/>
            <a:ext cx="8839201" cy="360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100"/>
          <p:cNvPicPr preferRelativeResize="0"/>
          <p:nvPr/>
        </p:nvPicPr>
        <p:blipFill rotWithShape="1">
          <a:blip r:embed="rId4">
            <a:alphaModFix/>
          </a:blip>
          <a:srcRect l="37059" t="28779" r="36761" b="28054"/>
          <a:stretch/>
        </p:blipFill>
        <p:spPr>
          <a:xfrm>
            <a:off x="152400" y="73604"/>
            <a:ext cx="583716" cy="5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100"/>
          <p:cNvSpPr txBox="1"/>
          <p:nvPr/>
        </p:nvSpPr>
        <p:spPr>
          <a:xfrm>
            <a:off x="2056075" y="73600"/>
            <a:ext cx="6738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quieren conectarse con su propia </a:t>
            </a:r>
            <a:r>
              <a:rPr lang="es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clave API de OpenAI</a:t>
            </a: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quieren cambiarla, lo hacen en el </a:t>
            </a:r>
            <a:r>
              <a:rPr lang="es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 </a:t>
            </a: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Vercel (filmina anterior), en Settings -&gt; Environment Variables. Luego volver a deployar (</a:t>
            </a:r>
            <a:r>
              <a:rPr lang="es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redeploy, sig filmina</a:t>
            </a: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1" name="Google Shape;1201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453" y="73603"/>
            <a:ext cx="583724" cy="58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100"/>
          <p:cNvSpPr/>
          <p:nvPr/>
        </p:nvSpPr>
        <p:spPr>
          <a:xfrm>
            <a:off x="5412774" y="1580025"/>
            <a:ext cx="7002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03" name="Google Shape;1203;p100"/>
          <p:cNvSpPr/>
          <p:nvPr/>
        </p:nvSpPr>
        <p:spPr>
          <a:xfrm>
            <a:off x="571926" y="3523975"/>
            <a:ext cx="11490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04" name="Google Shape;1204;p100"/>
          <p:cNvSpPr/>
          <p:nvPr/>
        </p:nvSpPr>
        <p:spPr>
          <a:xfrm>
            <a:off x="2481201" y="2011950"/>
            <a:ext cx="11490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05" name="Google Shape;1205;p100"/>
          <p:cNvSpPr/>
          <p:nvPr/>
        </p:nvSpPr>
        <p:spPr>
          <a:xfrm>
            <a:off x="8205200" y="4075650"/>
            <a:ext cx="300300" cy="438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206" name="Google Shape;1206;p100"/>
          <p:cNvPicPr preferRelativeResize="0"/>
          <p:nvPr/>
        </p:nvPicPr>
        <p:blipFill rotWithShape="1">
          <a:blip r:embed="rId3">
            <a:alphaModFix/>
          </a:blip>
          <a:srcRect l="26611" t="85783" r="21735" b="3527"/>
          <a:stretch/>
        </p:blipFill>
        <p:spPr>
          <a:xfrm>
            <a:off x="2481200" y="4075650"/>
            <a:ext cx="4565575" cy="4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100"/>
          <p:cNvPicPr preferRelativeResize="0"/>
          <p:nvPr/>
        </p:nvPicPr>
        <p:blipFill rotWithShape="1">
          <a:blip r:embed="rId6">
            <a:alphaModFix/>
          </a:blip>
          <a:srcRect l="73711"/>
          <a:stretch/>
        </p:blipFill>
        <p:spPr>
          <a:xfrm>
            <a:off x="6954325" y="4047500"/>
            <a:ext cx="1616799" cy="1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100"/>
          <p:cNvSpPr/>
          <p:nvPr/>
        </p:nvSpPr>
        <p:spPr>
          <a:xfrm>
            <a:off x="7128575" y="4514550"/>
            <a:ext cx="425400" cy="30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50" y="965825"/>
            <a:ext cx="8839200" cy="321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01"/>
          <p:cNvSpPr/>
          <p:nvPr/>
        </p:nvSpPr>
        <p:spPr>
          <a:xfrm>
            <a:off x="7037800" y="2776925"/>
            <a:ext cx="1109700" cy="326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15" name="Google Shape;1215;p101"/>
          <p:cNvSpPr/>
          <p:nvPr/>
        </p:nvSpPr>
        <p:spPr>
          <a:xfrm>
            <a:off x="8147500" y="1865950"/>
            <a:ext cx="418200" cy="326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216" name="Google Shape;1216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203" y="327878"/>
            <a:ext cx="583724" cy="58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101"/>
          <p:cNvSpPr txBox="1"/>
          <p:nvPr/>
        </p:nvSpPr>
        <p:spPr>
          <a:xfrm>
            <a:off x="1572000" y="411988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redeploy</a:t>
            </a:r>
            <a:endParaRPr/>
          </a:p>
        </p:txBody>
      </p:sp>
      <p:sp>
        <p:nvSpPr>
          <p:cNvPr id="1218" name="Google Shape;1218;p101"/>
          <p:cNvSpPr/>
          <p:nvPr/>
        </p:nvSpPr>
        <p:spPr>
          <a:xfrm>
            <a:off x="1988900" y="1022175"/>
            <a:ext cx="1858800" cy="326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02"/>
          <p:cNvSpPr txBox="1"/>
          <p:nvPr/>
        </p:nvSpPr>
        <p:spPr>
          <a:xfrm>
            <a:off x="2252550" y="1323500"/>
            <a:ext cx="46389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Cambiar de asistente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p102"/>
          <p:cNvSpPr txBox="1"/>
          <p:nvPr/>
        </p:nvSpPr>
        <p:spPr>
          <a:xfrm>
            <a:off x="185775" y="4275800"/>
            <a:ext cx="3658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editan el asistente, pero el id se mantiene, no tienen que hacer nada.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03"/>
          <p:cNvSpPr txBox="1"/>
          <p:nvPr/>
        </p:nvSpPr>
        <p:spPr>
          <a:xfrm>
            <a:off x="1304825" y="256100"/>
            <a:ext cx="4012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quieren</a:t>
            </a:r>
            <a:r>
              <a:rPr lang="es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cambiar el asistente</a:t>
            </a: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deben copiar el id que figura en el asistente que crearon.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0" name="Google Shape;123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24" y="1002350"/>
            <a:ext cx="4738162" cy="396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03"/>
          <p:cNvSpPr/>
          <p:nvPr/>
        </p:nvSpPr>
        <p:spPr>
          <a:xfrm>
            <a:off x="1769325" y="2234850"/>
            <a:ext cx="3037800" cy="646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32" name="Google Shape;1232;p103"/>
          <p:cNvSpPr txBox="1"/>
          <p:nvPr/>
        </p:nvSpPr>
        <p:spPr>
          <a:xfrm>
            <a:off x="5317725" y="2172150"/>
            <a:ext cx="3658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editan el asistente, pero el id se mantiene, no tienen que hacer nada.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3" name="Google Shape;1233;p103"/>
          <p:cNvPicPr preferRelativeResize="0"/>
          <p:nvPr/>
        </p:nvPicPr>
        <p:blipFill rotWithShape="1">
          <a:blip r:embed="rId4">
            <a:alphaModFix/>
          </a:blip>
          <a:srcRect l="37059" t="28779" r="36761" b="28054"/>
          <a:stretch/>
        </p:blipFill>
        <p:spPr>
          <a:xfrm>
            <a:off x="510700" y="256104"/>
            <a:ext cx="583716" cy="5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50" y="842275"/>
            <a:ext cx="8839202" cy="4301219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104"/>
          <p:cNvSpPr/>
          <p:nvPr/>
        </p:nvSpPr>
        <p:spPr>
          <a:xfrm>
            <a:off x="2520625" y="2571750"/>
            <a:ext cx="3037800" cy="30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40" name="Google Shape;1240;p104"/>
          <p:cNvSpPr/>
          <p:nvPr/>
        </p:nvSpPr>
        <p:spPr>
          <a:xfrm>
            <a:off x="823675" y="1683900"/>
            <a:ext cx="1128300" cy="30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41" name="Google Shape;1241;p104"/>
          <p:cNvSpPr/>
          <p:nvPr/>
        </p:nvSpPr>
        <p:spPr>
          <a:xfrm>
            <a:off x="987650" y="842275"/>
            <a:ext cx="1970100" cy="30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242" name="Google Shape;1242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174" y="139974"/>
            <a:ext cx="746475" cy="7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104"/>
          <p:cNvSpPr txBox="1"/>
          <p:nvPr/>
        </p:nvSpPr>
        <p:spPr>
          <a:xfrm>
            <a:off x="1202075" y="231150"/>
            <a:ext cx="633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Luego van a Github, buscan el repositorio (openai-assistants-quickstart) desde su perfil.</a:t>
            </a:r>
            <a:endParaRPr/>
          </a:p>
        </p:txBody>
      </p:sp>
      <p:sp>
        <p:nvSpPr>
          <p:cNvPr id="1244" name="Google Shape;1244;p104"/>
          <p:cNvSpPr txBox="1"/>
          <p:nvPr/>
        </p:nvSpPr>
        <p:spPr>
          <a:xfrm>
            <a:off x="3490650" y="3883650"/>
            <a:ext cx="4876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Pueden reemplazar el nombre de mi perfil (es </a:t>
            </a:r>
            <a:r>
              <a:rPr lang="e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frodriguez-sys</a:t>
            </a: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por el suyo y usar este link </a:t>
            </a:r>
            <a:r>
              <a:rPr lang="e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https://github.com/</a:t>
            </a:r>
            <a:r>
              <a:rPr lang="es" sz="15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frodriguez-sys</a:t>
            </a:r>
            <a:r>
              <a:rPr lang="es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?tab=repositories</a:t>
            </a: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0500"/>
            <a:ext cx="8839199" cy="3831415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05"/>
          <p:cNvSpPr txBox="1"/>
          <p:nvPr/>
        </p:nvSpPr>
        <p:spPr>
          <a:xfrm>
            <a:off x="1121775" y="205175"/>
            <a:ext cx="673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Pegan el id de asistente que copiaron, en la línea 1 del archivo de configuración (igual que al principio cuando armamos el proyecto).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105"/>
          <p:cNvSpPr/>
          <p:nvPr/>
        </p:nvSpPr>
        <p:spPr>
          <a:xfrm>
            <a:off x="3974825" y="3212150"/>
            <a:ext cx="2832000" cy="30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52" name="Google Shape;1252;p105"/>
          <p:cNvSpPr/>
          <p:nvPr/>
        </p:nvSpPr>
        <p:spPr>
          <a:xfrm>
            <a:off x="8147400" y="2902550"/>
            <a:ext cx="487800" cy="30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253" name="Google Shape;125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74" y="177274"/>
            <a:ext cx="746475" cy="7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105"/>
          <p:cNvSpPr txBox="1"/>
          <p:nvPr/>
        </p:nvSpPr>
        <p:spPr>
          <a:xfrm>
            <a:off x="2338200" y="4051650"/>
            <a:ext cx="68058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llegar al archivo, hacer clic en el repositorio, luego en la carpeta </a:t>
            </a:r>
            <a:r>
              <a:rPr lang="es" sz="13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r>
              <a:rPr lang="es" sz="13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luego en </a:t>
            </a:r>
            <a:r>
              <a:rPr lang="es" sz="1300" b="1" i="1">
                <a:solidFill>
                  <a:schemeClr val="hlink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/>
              </a:rPr>
              <a:t>assistan-config.ts</a:t>
            </a:r>
            <a:r>
              <a:rPr lang="es" sz="13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3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usar el link reemplazando su nombre de usuario: https://github.com/</a:t>
            </a:r>
            <a:r>
              <a:rPr lang="es" sz="1300" b="1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frodriguez-sys</a:t>
            </a:r>
            <a:r>
              <a:rPr lang="es" sz="13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/openai-assistants-quickstart/blob/main/app/assistant-config.ts</a:t>
            </a:r>
            <a:endParaRPr sz="13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" name="Google Shape;125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3050"/>
            <a:ext cx="8839201" cy="2035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74" y="177274"/>
            <a:ext cx="746475" cy="7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06"/>
          <p:cNvSpPr txBox="1"/>
          <p:nvPr/>
        </p:nvSpPr>
        <p:spPr>
          <a:xfrm>
            <a:off x="1408800" y="320675"/>
            <a:ext cx="6738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guardar, commit changes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106"/>
          <p:cNvSpPr/>
          <p:nvPr/>
        </p:nvSpPr>
        <p:spPr>
          <a:xfrm>
            <a:off x="7731300" y="1131625"/>
            <a:ext cx="1329300" cy="30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263" name="Google Shape;1263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7450" y="1760600"/>
            <a:ext cx="3313850" cy="338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4" name="Google Shape;1264;p106"/>
          <p:cNvCxnSpPr/>
          <p:nvPr/>
        </p:nvCxnSpPr>
        <p:spPr>
          <a:xfrm flipH="1">
            <a:off x="7500150" y="1441225"/>
            <a:ext cx="895800" cy="3234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5" name="Google Shape;1265;p106"/>
          <p:cNvSpPr/>
          <p:nvPr/>
        </p:nvSpPr>
        <p:spPr>
          <a:xfrm>
            <a:off x="6633150" y="4751550"/>
            <a:ext cx="1098300" cy="30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" name="Google Shape;127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237" y="842075"/>
            <a:ext cx="7435525" cy="4195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107"/>
          <p:cNvSpPr txBox="1"/>
          <p:nvPr/>
        </p:nvSpPr>
        <p:spPr>
          <a:xfrm>
            <a:off x="1085175" y="197575"/>
            <a:ext cx="673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Luego vamos al deploy. Para acceder a las configuraciones, clic en Rutime Logs u Observability o cualquiera de las otras opciones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2" name="Google Shape;1272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78" y="197565"/>
            <a:ext cx="583724" cy="58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107"/>
          <p:cNvSpPr/>
          <p:nvPr/>
        </p:nvSpPr>
        <p:spPr>
          <a:xfrm>
            <a:off x="932376" y="4660500"/>
            <a:ext cx="11490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74" name="Google Shape;1274;p107"/>
          <p:cNvSpPr/>
          <p:nvPr/>
        </p:nvSpPr>
        <p:spPr>
          <a:xfrm>
            <a:off x="2853201" y="4660500"/>
            <a:ext cx="11490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75" name="Google Shape;1275;p107"/>
          <p:cNvSpPr/>
          <p:nvPr/>
        </p:nvSpPr>
        <p:spPr>
          <a:xfrm>
            <a:off x="4572001" y="4660500"/>
            <a:ext cx="11490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76" name="Google Shape;1276;p107"/>
          <p:cNvSpPr/>
          <p:nvPr/>
        </p:nvSpPr>
        <p:spPr>
          <a:xfrm>
            <a:off x="6458176" y="4660500"/>
            <a:ext cx="1149000" cy="376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9" name="Google Shape;739;p45"/>
          <p:cNvGraphicFramePr/>
          <p:nvPr/>
        </p:nvGraphicFramePr>
        <p:xfrm>
          <a:off x="90513" y="85375"/>
          <a:ext cx="9053475" cy="480667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</a:tblPr>
              <a:tblGrid>
                <a:gridCol w="182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3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rgbClr val="1A1A1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GPT (ChatGPT)</a:t>
                      </a:r>
                      <a:endParaRPr sz="1500">
                        <a:solidFill>
                          <a:srgbClr val="1A1A1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Asistentes (API)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Proceso de creación</a:t>
                      </a:r>
                      <a:endParaRPr sz="1500">
                        <a:solidFill>
                          <a:srgbClr val="1A1A1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 código</a:t>
                      </a:r>
                      <a:endParaRPr sz="1500">
                        <a:solidFill>
                          <a:srgbClr val="1A1A1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Requiere codificación para la integración</a:t>
                      </a:r>
                      <a:endParaRPr sz="1500">
                        <a:solidFill>
                          <a:srgbClr val="1A1A1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Entorno operativo</a:t>
                      </a:r>
                      <a:endParaRPr sz="1500">
                        <a:solidFill>
                          <a:srgbClr val="1A1A1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Ubicado en ChatGPT</a:t>
                      </a:r>
                      <a:endParaRPr sz="1500">
                        <a:solidFill>
                          <a:srgbClr val="1A1A1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 puede integrar en cualquier producto o servicio.</a:t>
                      </a:r>
                      <a:endParaRPr sz="1500">
                        <a:solidFill>
                          <a:srgbClr val="1A1A1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Precios</a:t>
                      </a:r>
                      <a:endParaRPr sz="1500">
                        <a:solidFill>
                          <a:srgbClr val="1A1A1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Incluido en ChatGPT en los planes Plus/Team/Enterprise</a:t>
                      </a:r>
                      <a:endParaRPr sz="1500">
                        <a:solidFill>
                          <a:srgbClr val="1A1A1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Facturado en función del uso de diferentes funciones del Asistente</a:t>
                      </a:r>
                      <a:endParaRPr sz="1500">
                        <a:solidFill>
                          <a:srgbClr val="1A1A1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4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Interfaz de usuario</a:t>
                      </a:r>
                      <a:endParaRPr sz="1500">
                        <a:solidFill>
                          <a:srgbClr val="1A1A1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Interfaz de usuario integrada con ChatGPT</a:t>
                      </a:r>
                      <a:endParaRPr sz="1500">
                        <a:solidFill>
                          <a:srgbClr val="1A1A1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Diseñado para uso programático; se puede usar el</a:t>
                      </a:r>
                      <a:r>
                        <a:rPr lang="es" sz="1500" i="1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playground </a:t>
                      </a:r>
                      <a: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para visualización</a:t>
                      </a:r>
                      <a:endParaRPr sz="1500">
                        <a:solidFill>
                          <a:srgbClr val="1A1A1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de compartir</a:t>
                      </a:r>
                      <a:endParaRPr sz="1500">
                        <a:solidFill>
                          <a:srgbClr val="1A1A1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Capacidad incorporada para compartir GPT con otros</a:t>
                      </a:r>
                      <a:endParaRPr sz="1500">
                        <a:solidFill>
                          <a:srgbClr val="1A1A1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 compatibilidad incorporada</a:t>
                      </a:r>
                      <a:endParaRPr sz="1500">
                        <a:solidFill>
                          <a:srgbClr val="1A1A1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Hospedaje</a:t>
                      </a:r>
                      <a:endParaRPr sz="1500">
                        <a:solidFill>
                          <a:srgbClr val="1A1A1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GPT alojados por OpenAI</a:t>
                      </a:r>
                      <a:endParaRPr sz="1500">
                        <a:solidFill>
                          <a:srgbClr val="1A1A1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OpenAI no aloja asistentes</a:t>
                      </a:r>
                      <a:endParaRPr sz="1500">
                        <a:solidFill>
                          <a:srgbClr val="1A1A1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Herramientas</a:t>
                      </a:r>
                      <a:endParaRPr sz="1500">
                        <a:solidFill>
                          <a:srgbClr val="1A1A1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Herramientas integradas como:</a:t>
                      </a:r>
                      <a:b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Navegación, DALL·E, Intérprete de código, Recuperación y Acciones personalizadas.</a:t>
                      </a:r>
                      <a:endParaRPr sz="1500">
                        <a:solidFill>
                          <a:srgbClr val="1A1A1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Herramientas integradas como:</a:t>
                      </a:r>
                      <a:b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s" sz="1500">
                          <a:solidFill>
                            <a:srgbClr val="1A1A1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Intérprete de código, Recuperación y Llamada de funciones.</a:t>
                      </a:r>
                      <a:endParaRPr sz="1500">
                        <a:solidFill>
                          <a:srgbClr val="1A1A1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00" marR="76200" marT="76200" marB="762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1" name="Google Shape;128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1600"/>
            <a:ext cx="8839201" cy="410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108"/>
          <p:cNvPicPr preferRelativeResize="0"/>
          <p:nvPr/>
        </p:nvPicPr>
        <p:blipFill rotWithShape="1">
          <a:blip r:embed="rId4">
            <a:alphaModFix/>
          </a:blip>
          <a:srcRect l="37059" t="28779" r="36761" b="28054"/>
          <a:stretch/>
        </p:blipFill>
        <p:spPr>
          <a:xfrm>
            <a:off x="152400" y="73604"/>
            <a:ext cx="583716" cy="5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08"/>
          <p:cNvSpPr txBox="1"/>
          <p:nvPr/>
        </p:nvSpPr>
        <p:spPr>
          <a:xfrm>
            <a:off x="1616875" y="205100"/>
            <a:ext cx="673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finalmente cambian el ID en OPENAI_ASSISTANT_ID (deploy de Vercel, en Settings -&gt; Environment Variables) y </a:t>
            </a:r>
            <a:r>
              <a:rPr lang="es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redeploy</a:t>
            </a: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4" name="Google Shape;1284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453" y="73603"/>
            <a:ext cx="583724" cy="58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3399" y="3840300"/>
            <a:ext cx="6150301" cy="1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108"/>
          <p:cNvSpPr/>
          <p:nvPr/>
        </p:nvSpPr>
        <p:spPr>
          <a:xfrm>
            <a:off x="8216775" y="3924500"/>
            <a:ext cx="300300" cy="438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87" name="Google Shape;1287;p108"/>
          <p:cNvSpPr/>
          <p:nvPr/>
        </p:nvSpPr>
        <p:spPr>
          <a:xfrm>
            <a:off x="7132425" y="4273400"/>
            <a:ext cx="425400" cy="309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Google Shape;129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50" y="965825"/>
            <a:ext cx="8839200" cy="3211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09"/>
          <p:cNvSpPr/>
          <p:nvPr/>
        </p:nvSpPr>
        <p:spPr>
          <a:xfrm>
            <a:off x="7037800" y="2776925"/>
            <a:ext cx="1109700" cy="326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94" name="Google Shape;1294;p109"/>
          <p:cNvSpPr/>
          <p:nvPr/>
        </p:nvSpPr>
        <p:spPr>
          <a:xfrm>
            <a:off x="8147500" y="1865950"/>
            <a:ext cx="418200" cy="326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295" name="Google Shape;1295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203" y="327878"/>
            <a:ext cx="583724" cy="58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09"/>
          <p:cNvSpPr txBox="1"/>
          <p:nvPr/>
        </p:nvSpPr>
        <p:spPr>
          <a:xfrm>
            <a:off x="1572000" y="411988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redeploy</a:t>
            </a:r>
            <a:endParaRPr/>
          </a:p>
        </p:txBody>
      </p:sp>
      <p:sp>
        <p:nvSpPr>
          <p:cNvPr id="1297" name="Google Shape;1297;p109"/>
          <p:cNvSpPr/>
          <p:nvPr/>
        </p:nvSpPr>
        <p:spPr>
          <a:xfrm>
            <a:off x="1988900" y="1022175"/>
            <a:ext cx="1858800" cy="326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1350"/>
            <a:ext cx="8839200" cy="3199589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10"/>
          <p:cNvSpPr txBox="1"/>
          <p:nvPr/>
        </p:nvSpPr>
        <p:spPr>
          <a:xfrm>
            <a:off x="1431925" y="415200"/>
            <a:ext cx="6738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Terminamos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4" name="Google Shape;130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378" y="246978"/>
            <a:ext cx="583724" cy="58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10"/>
          <p:cNvSpPr/>
          <p:nvPr/>
        </p:nvSpPr>
        <p:spPr>
          <a:xfrm>
            <a:off x="3318125" y="3068025"/>
            <a:ext cx="2379000" cy="326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306" name="Google Shape;1306;p110"/>
          <p:cNvSpPr/>
          <p:nvPr/>
        </p:nvSpPr>
        <p:spPr>
          <a:xfrm>
            <a:off x="4510775" y="2665625"/>
            <a:ext cx="839400" cy="326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11"/>
          <p:cNvSpPr txBox="1"/>
          <p:nvPr/>
        </p:nvSpPr>
        <p:spPr>
          <a:xfrm>
            <a:off x="3566400" y="1774275"/>
            <a:ext cx="2011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12"/>
          <p:cNvSpPr txBox="1">
            <a:spLocks noGrp="1"/>
          </p:cNvSpPr>
          <p:nvPr>
            <p:ph type="title"/>
          </p:nvPr>
        </p:nvSpPr>
        <p:spPr>
          <a:xfrm>
            <a:off x="311700" y="18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Logs. El plan gratuito de Vercel nos permite acceder a los </a:t>
            </a:r>
            <a:r>
              <a:rPr lang="es" b="1" i="1"/>
              <a:t>logs </a:t>
            </a:r>
            <a:r>
              <a:rPr lang="es" b="1"/>
              <a:t>de la última hora. A los anteriores no.</a:t>
            </a:r>
            <a:endParaRPr b="1"/>
          </a:p>
        </p:txBody>
      </p:sp>
      <p:pic>
        <p:nvPicPr>
          <p:cNvPr id="1317" name="Google Shape;131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00" y="1068275"/>
            <a:ext cx="773904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112"/>
          <p:cNvSpPr/>
          <p:nvPr/>
        </p:nvSpPr>
        <p:spPr>
          <a:xfrm>
            <a:off x="507075" y="2194950"/>
            <a:ext cx="1490400" cy="1047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319" name="Google Shape;1319;p112"/>
          <p:cNvSpPr/>
          <p:nvPr/>
        </p:nvSpPr>
        <p:spPr>
          <a:xfrm>
            <a:off x="1152050" y="1745050"/>
            <a:ext cx="407400" cy="294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Google Shape;132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50" y="1119975"/>
            <a:ext cx="8839199" cy="3802448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13"/>
          <p:cNvSpPr txBox="1">
            <a:spLocks noGrp="1"/>
          </p:cNvSpPr>
          <p:nvPr>
            <p:ph type="title"/>
          </p:nvPr>
        </p:nvSpPr>
        <p:spPr>
          <a:xfrm>
            <a:off x="311700" y="18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Tampoco podemos ver los mensaje enviados</a:t>
            </a:r>
            <a:endParaRPr b="1"/>
          </a:p>
        </p:txBody>
      </p:sp>
      <p:sp>
        <p:nvSpPr>
          <p:cNvPr id="1326" name="Google Shape;1326;p113"/>
          <p:cNvSpPr/>
          <p:nvPr/>
        </p:nvSpPr>
        <p:spPr>
          <a:xfrm>
            <a:off x="2176700" y="991350"/>
            <a:ext cx="1572600" cy="366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327" name="Google Shape;1327;p113"/>
          <p:cNvSpPr/>
          <p:nvPr/>
        </p:nvSpPr>
        <p:spPr>
          <a:xfrm>
            <a:off x="780975" y="1357350"/>
            <a:ext cx="452400" cy="366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Google Shape;133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3500"/>
            <a:ext cx="8839200" cy="4256153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14"/>
          <p:cNvSpPr txBox="1">
            <a:spLocks noGrp="1"/>
          </p:cNvSpPr>
          <p:nvPr>
            <p:ph type="title"/>
          </p:nvPr>
        </p:nvSpPr>
        <p:spPr>
          <a:xfrm>
            <a:off x="311700" y="18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La opción es copiar el path y acceder con Make</a:t>
            </a:r>
            <a:endParaRPr b="1"/>
          </a:p>
        </p:txBody>
      </p:sp>
      <p:sp>
        <p:nvSpPr>
          <p:cNvPr id="1334" name="Google Shape;1334;p114"/>
          <p:cNvSpPr/>
          <p:nvPr/>
        </p:nvSpPr>
        <p:spPr>
          <a:xfrm>
            <a:off x="6434825" y="3386625"/>
            <a:ext cx="1123800" cy="395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15"/>
          <p:cNvSpPr txBox="1">
            <a:spLocks noGrp="1"/>
          </p:cNvSpPr>
          <p:nvPr>
            <p:ph type="body" idx="1"/>
          </p:nvPr>
        </p:nvSpPr>
        <p:spPr>
          <a:xfrm>
            <a:off x="148750" y="400200"/>
            <a:ext cx="3468000" cy="44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</a:rPr>
              <a:t>Usar “Make an API Call”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URL: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/v1/threads/THREAD_ID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ejemplo, al copiar de Vercel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/api/assistants/threads/thread_ACGRzOj52taiUGDB39Qndoxm/messages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THREAD_ID es </a:t>
            </a:r>
            <a:r>
              <a:rPr lang="es" b="1"/>
              <a:t>thread_ACGRzOj52taiUGDB39Qndoxm/messages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 la URL que ingresamos 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/v1/threads/</a:t>
            </a:r>
            <a:r>
              <a:rPr lang="es" b="1"/>
              <a:t>thread_ACGRzOj52taiUGDB39Qndoxm/messages</a:t>
            </a:r>
            <a:endParaRPr b="1"/>
          </a:p>
        </p:txBody>
      </p:sp>
      <p:pic>
        <p:nvPicPr>
          <p:cNvPr id="1340" name="Google Shape;134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755" y="0"/>
            <a:ext cx="551269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115"/>
          <p:cNvSpPr txBox="1">
            <a:spLocks noGrp="1"/>
          </p:cNvSpPr>
          <p:nvPr>
            <p:ph type="body" idx="1"/>
          </p:nvPr>
        </p:nvSpPr>
        <p:spPr>
          <a:xfrm>
            <a:off x="7929775" y="3700600"/>
            <a:ext cx="1097700" cy="967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OpenAI-Beta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assistants = v2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16"/>
          <p:cNvSpPr txBox="1">
            <a:spLocks noGrp="1"/>
          </p:cNvSpPr>
          <p:nvPr>
            <p:ph type="body" idx="1"/>
          </p:nvPr>
        </p:nvSpPr>
        <p:spPr>
          <a:xfrm>
            <a:off x="6499200" y="1797675"/>
            <a:ext cx="2333100" cy="8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Acá podemos ver el mensaje</a:t>
            </a:r>
            <a:endParaRPr/>
          </a:p>
        </p:txBody>
      </p:sp>
      <p:pic>
        <p:nvPicPr>
          <p:cNvPr id="1347" name="Google Shape;1347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58" y="0"/>
            <a:ext cx="592838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116"/>
          <p:cNvSpPr txBox="1">
            <a:spLocks noGrp="1"/>
          </p:cNvSpPr>
          <p:nvPr>
            <p:ph type="body" idx="1"/>
          </p:nvPr>
        </p:nvSpPr>
        <p:spPr>
          <a:xfrm>
            <a:off x="6671975" y="3761725"/>
            <a:ext cx="2333100" cy="11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Pero necesitaríamos a cada hora acceder a copiar los paths manualmente. Tal vez sirva para pruebas, pero no mucho más.</a:t>
            </a:r>
            <a:endParaRPr/>
          </a:p>
        </p:txBody>
      </p:sp>
      <p:cxnSp>
        <p:nvCxnSpPr>
          <p:cNvPr id="1349" name="Google Shape;1349;p116"/>
          <p:cNvCxnSpPr/>
          <p:nvPr/>
        </p:nvCxnSpPr>
        <p:spPr>
          <a:xfrm rot="10800000" flipH="1">
            <a:off x="5776100" y="2671775"/>
            <a:ext cx="886200" cy="713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Vercel permite algunas integraciones</a:t>
            </a:r>
            <a:endParaRPr b="1"/>
          </a:p>
        </p:txBody>
      </p:sp>
      <p:pic>
        <p:nvPicPr>
          <p:cNvPr id="1355" name="Google Shape;135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600" y="1180300"/>
            <a:ext cx="780479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117"/>
          <p:cNvSpPr/>
          <p:nvPr/>
        </p:nvSpPr>
        <p:spPr>
          <a:xfrm>
            <a:off x="1397275" y="1618525"/>
            <a:ext cx="624300" cy="395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1900"/>
            <a:ext cx="8839199" cy="4228254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46"/>
          <p:cNvSpPr txBox="1"/>
          <p:nvPr/>
        </p:nvSpPr>
        <p:spPr>
          <a:xfrm>
            <a:off x="255775" y="168700"/>
            <a:ext cx="4033592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Asistente FAQs (</a:t>
            </a:r>
            <a:r>
              <a:rPr lang="e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video</a:t>
            </a:r>
            <a:r>
              <a:rPr lang="es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6" name="Google Shape;746;p46"/>
          <p:cNvPicPr preferRelativeResize="0"/>
          <p:nvPr/>
        </p:nvPicPr>
        <p:blipFill rotWithShape="1">
          <a:blip r:embed="rId5">
            <a:alphaModFix/>
          </a:blip>
          <a:srcRect l="37059" t="28779" r="36761" b="28054"/>
          <a:stretch/>
        </p:blipFill>
        <p:spPr>
          <a:xfrm>
            <a:off x="8118700" y="168700"/>
            <a:ext cx="937027" cy="93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Pero las de </a:t>
            </a:r>
            <a:r>
              <a:rPr lang="es" b="1" i="1"/>
              <a:t>logs </a:t>
            </a:r>
            <a:r>
              <a:rPr lang="es" b="1"/>
              <a:t>están disponibles para planes pagos</a:t>
            </a:r>
            <a:endParaRPr b="1"/>
          </a:p>
        </p:txBody>
      </p:sp>
      <p:pic>
        <p:nvPicPr>
          <p:cNvPr id="1362" name="Google Shape;1362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61835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19"/>
          <p:cNvSpPr txBox="1">
            <a:spLocks noGrp="1"/>
          </p:cNvSpPr>
          <p:nvPr>
            <p:ph type="title"/>
          </p:nvPr>
        </p:nvSpPr>
        <p:spPr>
          <a:xfrm>
            <a:off x="311700" y="149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Hay algunas apps para monitorear el sitio, pero Vercel no les permite acceder a los </a:t>
            </a:r>
            <a:r>
              <a:rPr lang="es" b="1" i="1"/>
              <a:t>logs</a:t>
            </a:r>
            <a:endParaRPr b="1" i="1"/>
          </a:p>
        </p:txBody>
      </p:sp>
      <p:pic>
        <p:nvPicPr>
          <p:cNvPr id="1368" name="Google Shape;136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25" y="1227075"/>
            <a:ext cx="8674349" cy="386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Google Shape;137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75" y="1017025"/>
            <a:ext cx="8383026" cy="4112668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120"/>
          <p:cNvSpPr txBox="1">
            <a:spLocks noGrp="1"/>
          </p:cNvSpPr>
          <p:nvPr>
            <p:ph type="title"/>
          </p:nvPr>
        </p:nvSpPr>
        <p:spPr>
          <a:xfrm>
            <a:off x="311700" y="18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 b="1"/>
              <a:t>Por otro lado, el plan gratuito nos deja ver el consumo de las últimas 12 horas, pero no nos da el ID del thread</a:t>
            </a:r>
            <a:endParaRPr b="1"/>
          </a:p>
        </p:txBody>
      </p:sp>
      <p:sp>
        <p:nvSpPr>
          <p:cNvPr id="1375" name="Google Shape;1375;p120"/>
          <p:cNvSpPr/>
          <p:nvPr/>
        </p:nvSpPr>
        <p:spPr>
          <a:xfrm>
            <a:off x="2350600" y="1543125"/>
            <a:ext cx="1541100" cy="395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376" name="Google Shape;1376;p120"/>
          <p:cNvSpPr/>
          <p:nvPr/>
        </p:nvSpPr>
        <p:spPr>
          <a:xfrm>
            <a:off x="3195600" y="1838100"/>
            <a:ext cx="777900" cy="395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377" name="Google Shape;1377;p120"/>
          <p:cNvSpPr/>
          <p:nvPr/>
        </p:nvSpPr>
        <p:spPr>
          <a:xfrm>
            <a:off x="2350600" y="2374050"/>
            <a:ext cx="736500" cy="395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378" name="Google Shape;1378;p120"/>
          <p:cNvSpPr/>
          <p:nvPr/>
        </p:nvSpPr>
        <p:spPr>
          <a:xfrm>
            <a:off x="6322425" y="2374050"/>
            <a:ext cx="1541100" cy="395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3" name="Google Shape;138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101" y="278400"/>
            <a:ext cx="6952275" cy="433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121"/>
          <p:cNvPicPr preferRelativeResize="0"/>
          <p:nvPr/>
        </p:nvPicPr>
        <p:blipFill rotWithShape="1">
          <a:blip r:embed="rId4">
            <a:alphaModFix/>
          </a:blip>
          <a:srcRect l="48623"/>
          <a:stretch/>
        </p:blipFill>
        <p:spPr>
          <a:xfrm>
            <a:off x="591850" y="233900"/>
            <a:ext cx="239062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121"/>
          <p:cNvSpPr txBox="1">
            <a:spLocks noGrp="1"/>
          </p:cNvSpPr>
          <p:nvPr>
            <p:ph type="title" idx="4294967295"/>
          </p:nvPr>
        </p:nvSpPr>
        <p:spPr>
          <a:xfrm>
            <a:off x="173000" y="180225"/>
            <a:ext cx="8520600" cy="90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Desde Make podemos acceder luego de una hora, pero necesitamos el thread ID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3538"/>
            <a:ext cx="8839199" cy="2681333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122"/>
          <p:cNvSpPr txBox="1">
            <a:spLocks noGrp="1"/>
          </p:cNvSpPr>
          <p:nvPr>
            <p:ph type="title" idx="4294967295"/>
          </p:nvPr>
        </p:nvSpPr>
        <p:spPr>
          <a:xfrm>
            <a:off x="311700" y="18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Desde OpenAI tampoco los podemos obtener porque son creados desde Vercel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23"/>
          <p:cNvSpPr txBox="1">
            <a:spLocks noGrp="1"/>
          </p:cNvSpPr>
          <p:nvPr>
            <p:ph type="title" idx="4294967295"/>
          </p:nvPr>
        </p:nvSpPr>
        <p:spPr>
          <a:xfrm>
            <a:off x="464100" y="251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De hecho, los </a:t>
            </a:r>
            <a:r>
              <a:rPr lang="es" i="1">
                <a:latin typeface="Calibri"/>
                <a:ea typeface="Calibri"/>
                <a:cs typeface="Calibri"/>
                <a:sym typeface="Calibri"/>
              </a:rPr>
              <a:t>threads </a:t>
            </a:r>
            <a:r>
              <a:rPr lang="es">
                <a:latin typeface="Calibri"/>
                <a:ea typeface="Calibri"/>
                <a:cs typeface="Calibri"/>
                <a:sym typeface="Calibri"/>
              </a:rPr>
              <a:t>están asociados a una serie de mensajes del usuario. Similar a un chat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7" name="Google Shape;1397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38" y="1103950"/>
            <a:ext cx="4029467" cy="39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123"/>
          <p:cNvSpPr txBox="1"/>
          <p:nvPr/>
        </p:nvSpPr>
        <p:spPr>
          <a:xfrm>
            <a:off x="5015050" y="1823838"/>
            <a:ext cx="28434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Make, al enviar un mensaje, podemos introducir el thread id que vamos a usar y nuestros mensajes quedarán registrados en ese thread id. Si no ponemos nada, crea un </a:t>
            </a:r>
            <a:r>
              <a:rPr lang="es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thread </a:t>
            </a: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nuevo para cada mensaje.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Pero en vercel no podemos, tal vez si modificamos el código fuente donde se crea el </a:t>
            </a:r>
            <a:r>
              <a:rPr lang="es" sz="15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thread </a:t>
            </a: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si.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Google Shape;1399;p123"/>
          <p:cNvSpPr/>
          <p:nvPr/>
        </p:nvSpPr>
        <p:spPr>
          <a:xfrm>
            <a:off x="2374950" y="2080825"/>
            <a:ext cx="2073600" cy="395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400" name="Google Shape;1400;p123"/>
          <p:cNvSpPr/>
          <p:nvPr/>
        </p:nvSpPr>
        <p:spPr>
          <a:xfrm>
            <a:off x="2374950" y="4001650"/>
            <a:ext cx="2073600" cy="395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E7EFE-9899-CE44-50E0-C3C15BC6E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1CDC45-BFCE-CF1B-F9F9-69C3713CD9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/>
              <a:t>CLASE 1: </a:t>
            </a:r>
            <a:r>
              <a:rPr lang="es-AR" dirty="0" err="1"/>
              <a:t>Second</a:t>
            </a:r>
            <a:r>
              <a:rPr lang="es-AR" dirty="0"/>
              <a:t> </a:t>
            </a:r>
            <a:r>
              <a:rPr lang="es-AR" dirty="0" err="1"/>
              <a:t>Brain</a:t>
            </a:r>
            <a:r>
              <a:rPr lang="es-AR" dirty="0"/>
              <a:t> + </a:t>
            </a:r>
            <a:r>
              <a:rPr lang="es-AR" dirty="0" err="1"/>
              <a:t>Notion</a:t>
            </a:r>
            <a:r>
              <a:rPr lang="es-AR" dirty="0"/>
              <a:t> + IAG</a:t>
            </a:r>
          </a:p>
          <a:p>
            <a:r>
              <a:rPr lang="es-AR" dirty="0"/>
              <a:t>Parte I: </a:t>
            </a:r>
            <a:r>
              <a:rPr lang="es-AR" dirty="0" err="1"/>
              <a:t>Second</a:t>
            </a:r>
            <a:r>
              <a:rPr lang="es-AR" dirty="0"/>
              <a:t> </a:t>
            </a:r>
            <a:r>
              <a:rPr lang="es-AR" dirty="0" err="1"/>
              <a:t>Brain</a:t>
            </a:r>
            <a:endParaRPr lang="es-AR" dirty="0"/>
          </a:p>
          <a:p>
            <a:r>
              <a:rPr lang="es-AR" dirty="0"/>
              <a:t>Parte II: IAG</a:t>
            </a:r>
          </a:p>
          <a:p>
            <a:r>
              <a:rPr lang="es-AR" dirty="0"/>
              <a:t>Parte III: </a:t>
            </a:r>
            <a:r>
              <a:rPr lang="es-AR" dirty="0" err="1"/>
              <a:t>Notion</a:t>
            </a:r>
            <a:endParaRPr lang="es-AR" dirty="0"/>
          </a:p>
          <a:p>
            <a:r>
              <a:rPr lang="es-AR" dirty="0"/>
              <a:t>CLASE 2: PE + API + 1er </a:t>
            </a:r>
            <a:r>
              <a:rPr lang="es-AR" dirty="0" err="1"/>
              <a:t>chatboot</a:t>
            </a:r>
            <a:endParaRPr lang="es-AR" dirty="0"/>
          </a:p>
          <a:p>
            <a:r>
              <a:rPr lang="es-AR" dirty="0"/>
              <a:t>Parte I PE</a:t>
            </a:r>
          </a:p>
          <a:p>
            <a:r>
              <a:rPr lang="es-AR" dirty="0"/>
              <a:t>Parte II API</a:t>
            </a:r>
          </a:p>
          <a:p>
            <a:r>
              <a:rPr lang="es-AR" dirty="0"/>
              <a:t>Parte III 1er </a:t>
            </a:r>
            <a:r>
              <a:rPr lang="es-AR" dirty="0" err="1"/>
              <a:t>chatbot</a:t>
            </a:r>
            <a:endParaRPr lang="es-AR" dirty="0"/>
          </a:p>
          <a:p>
            <a:r>
              <a:rPr lang="es-AR" dirty="0"/>
              <a:t>CLASE 3: </a:t>
            </a:r>
            <a:r>
              <a:rPr lang="es-AR" dirty="0" err="1"/>
              <a:t>Integracion</a:t>
            </a:r>
            <a:r>
              <a:rPr lang="es-AR" dirty="0"/>
              <a:t> + </a:t>
            </a:r>
            <a:r>
              <a:rPr lang="es-AR" dirty="0" err="1"/>
              <a:t>GPTs</a:t>
            </a:r>
            <a:r>
              <a:rPr lang="es-AR" dirty="0"/>
              <a:t> y acciones</a:t>
            </a:r>
          </a:p>
        </p:txBody>
      </p:sp>
    </p:spTree>
    <p:extLst>
      <p:ext uri="{BB962C8B-B14F-4D97-AF65-F5344CB8AC3E}">
        <p14:creationId xmlns:p14="http://schemas.microsoft.com/office/powerpoint/2010/main" val="36889243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7483E-B86D-FA7A-343C-563447C06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EAD718-64D0-68CA-0083-7CD6FE16DC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CLASE 4: </a:t>
            </a:r>
            <a:r>
              <a:rPr lang="es-AR" dirty="0" err="1"/>
              <a:t>Automatizacion</a:t>
            </a:r>
            <a:r>
              <a:rPr lang="es-AR" dirty="0"/>
              <a:t> I: simple, dos módulos o tres</a:t>
            </a:r>
          </a:p>
          <a:p>
            <a:r>
              <a:rPr lang="es-AR" dirty="0"/>
              <a:t>CLASE 5: </a:t>
            </a:r>
            <a:r>
              <a:rPr lang="es-AR" dirty="0" err="1"/>
              <a:t>Automatizacion</a:t>
            </a:r>
            <a:r>
              <a:rPr lang="es-AR" dirty="0"/>
              <a:t> II: conexión con drive, resumen de </a:t>
            </a:r>
            <a:r>
              <a:rPr lang="es-AR" dirty="0" err="1"/>
              <a:t>docs</a:t>
            </a:r>
            <a:r>
              <a:rPr lang="es-AR" dirty="0"/>
              <a:t>, funciones</a:t>
            </a:r>
          </a:p>
          <a:p>
            <a:r>
              <a:rPr lang="es-AR" dirty="0"/>
              <a:t>CLASE 6: </a:t>
            </a:r>
            <a:r>
              <a:rPr lang="es-AR" dirty="0" err="1"/>
              <a:t>Automatizacion</a:t>
            </a:r>
            <a:r>
              <a:rPr lang="es-AR" dirty="0"/>
              <a:t> III: Web </a:t>
            </a:r>
            <a:r>
              <a:rPr lang="es-AR" dirty="0" err="1"/>
              <a:t>scrapping</a:t>
            </a:r>
            <a:endParaRPr lang="es-AR" dirty="0"/>
          </a:p>
          <a:p>
            <a:r>
              <a:rPr lang="es-AR" dirty="0"/>
              <a:t>CLASE 7: Otras</a:t>
            </a:r>
          </a:p>
          <a:p>
            <a:r>
              <a:rPr lang="es-AR" dirty="0"/>
              <a:t>CLASE 8: </a:t>
            </a:r>
            <a:r>
              <a:rPr lang="es-AR" dirty="0" err="1"/>
              <a:t>Chatboot</a:t>
            </a:r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22124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975" y="81100"/>
            <a:ext cx="4433843" cy="4838700"/>
          </a:xfrm>
          <a:prstGeom prst="rect">
            <a:avLst/>
          </a:prstGeom>
          <a:noFill/>
          <a:ln w="19050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52" name="Google Shape;752;p47"/>
          <p:cNvSpPr txBox="1"/>
          <p:nvPr/>
        </p:nvSpPr>
        <p:spPr>
          <a:xfrm>
            <a:off x="255775" y="168700"/>
            <a:ext cx="5866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Asistente FAQs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47"/>
          <p:cNvSpPr txBox="1"/>
          <p:nvPr/>
        </p:nvSpPr>
        <p:spPr>
          <a:xfrm>
            <a:off x="255775" y="1195050"/>
            <a:ext cx="337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</a:t>
            </a:r>
            <a:r>
              <a:rPr lang="e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recomendable 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usar markdown para las instrucciones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47"/>
          <p:cNvSpPr/>
          <p:nvPr/>
        </p:nvSpPr>
        <p:spPr>
          <a:xfrm>
            <a:off x="4258525" y="844150"/>
            <a:ext cx="4063800" cy="351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55" name="Google Shape;755;p47"/>
          <p:cNvSpPr/>
          <p:nvPr/>
        </p:nvSpPr>
        <p:spPr>
          <a:xfrm>
            <a:off x="4624825" y="471900"/>
            <a:ext cx="3697500" cy="132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56" name="Google Shape;756;p47"/>
          <p:cNvSpPr/>
          <p:nvPr/>
        </p:nvSpPr>
        <p:spPr>
          <a:xfrm>
            <a:off x="4258525" y="1801350"/>
            <a:ext cx="570300" cy="132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57" name="Google Shape;757;p47"/>
          <p:cNvSpPr/>
          <p:nvPr/>
        </p:nvSpPr>
        <p:spPr>
          <a:xfrm>
            <a:off x="4828825" y="4296325"/>
            <a:ext cx="1242600" cy="132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758" name="Google Shape;758;p47"/>
          <p:cNvSpPr/>
          <p:nvPr/>
        </p:nvSpPr>
        <p:spPr>
          <a:xfrm>
            <a:off x="5852275" y="3389475"/>
            <a:ext cx="570300" cy="132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59" name="Google Shape;759;p47"/>
          <p:cNvPicPr preferRelativeResize="0"/>
          <p:nvPr/>
        </p:nvPicPr>
        <p:blipFill rotWithShape="1">
          <a:blip r:embed="rId4">
            <a:alphaModFix/>
          </a:blip>
          <a:srcRect l="37059" t="28779" r="36761" b="28054"/>
          <a:stretch/>
        </p:blipFill>
        <p:spPr>
          <a:xfrm>
            <a:off x="194650" y="3894113"/>
            <a:ext cx="937027" cy="93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1869</Words>
  <Application>Microsoft Office PowerPoint</Application>
  <PresentationFormat>Presentación en pantalla (16:9)</PresentationFormat>
  <Paragraphs>191</Paragraphs>
  <Slides>87</Slides>
  <Notes>85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87</vt:i4>
      </vt:variant>
    </vt:vector>
  </HeadingPairs>
  <TitlesOfParts>
    <vt:vector size="91" baseType="lpstr">
      <vt:lpstr>Calibri</vt:lpstr>
      <vt:lpstr>Inter Tight</vt:lpstr>
      <vt:lpstr>Arial</vt:lpstr>
      <vt:lpstr>Simple Light</vt:lpstr>
      <vt:lpstr>Asistente y chatbot</vt:lpstr>
      <vt:lpstr>Material</vt:lpstr>
      <vt:lpstr>Asistente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Consideraciones importantes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Logs. El plan gratuito de Vercel nos permite acceder a los logs de la última hora. A los anteriores no.</vt:lpstr>
      <vt:lpstr>Tampoco podemos ver los mensaje enviados</vt:lpstr>
      <vt:lpstr>La opción es copiar el path y acceder con Make</vt:lpstr>
      <vt:lpstr>Presentación de PowerPoint</vt:lpstr>
      <vt:lpstr>Presentación de PowerPoint</vt:lpstr>
      <vt:lpstr>Vercel permite algunas integraciones</vt:lpstr>
      <vt:lpstr>Pero las de logs están disponibles para planes pagos</vt:lpstr>
      <vt:lpstr>Hay algunas apps para monitorear el sitio, pero Vercel no les permite acceder a los logs</vt:lpstr>
      <vt:lpstr>Por otro lado, el plan gratuito nos deja ver el consumo de las últimas 12 horas, pero no nos da el ID del thread</vt:lpstr>
      <vt:lpstr>Desde Make podemos acceder luego de una hora, pero necesitamos el thread ID</vt:lpstr>
      <vt:lpstr>Desde OpenAI tampoco los podemos obtener porque son creados desde Vercel</vt:lpstr>
      <vt:lpstr>De hecho, los threads están asociados a una serie de mensajes del usuario. Similar a un chat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Flor Rodriguez</cp:lastModifiedBy>
  <cp:revision>5</cp:revision>
  <dcterms:modified xsi:type="dcterms:W3CDTF">2025-07-13T09:27:29Z</dcterms:modified>
</cp:coreProperties>
</file>